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8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608" y="201168"/>
            <a:ext cx="11612880" cy="585216"/>
          </a:xfrm>
          <a:prstGeom prst="roundRect">
            <a:avLst>
              <a:gd name="adj" fmla="val 8000"/>
            </a:avLst>
          </a:prstGeom>
          <a:solidFill>
            <a:srgbClr val="FFFDF7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12064" y="347472"/>
            <a:ext cx="1463040" cy="219456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350" b="1">
                <a:solidFill>
                  <a:srgbClr val="11231D"/>
                </a:solidFill>
                <a:latin typeface="Aptos"/>
              </a:rPr>
              <a:t>UnitDeck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5960" y="320040"/>
            <a:ext cx="6766560" cy="2560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500" b="1">
                <a:solidFill>
                  <a:srgbClr val="11231D"/>
                </a:solidFill>
                <a:latin typeface="Aptos"/>
              </a:rPr>
              <a:t>Agent User Guide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61120" y="320040"/>
            <a:ext cx="2651760" cy="2560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pPr algn="r"/>
            <a:r>
              <a:rPr sz="1250" b="1">
                <a:solidFill>
                  <a:srgbClr val="706B60"/>
                </a:solidFill>
                <a:latin typeface="Aptos"/>
              </a:rPr>
              <a:t>Step 1 to Step 36A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58368" y="1170432"/>
            <a:ext cx="1463040" cy="310896"/>
          </a:xfrm>
          <a:prstGeom prst="roundRect">
            <a:avLst>
              <a:gd name="adj" fmla="val 8000"/>
            </a:avLst>
          </a:prstGeom>
          <a:solidFill>
            <a:srgbClr val="FFF3DC"/>
          </a:solidFill>
          <a:ln w="12700">
            <a:solidFill>
              <a:srgbClr val="E9D7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sz="1200" b="1" dirty="0">
                <a:solidFill>
                  <a:srgbClr val="8A5A18"/>
                </a:solidFill>
                <a:latin typeface="Aptos"/>
              </a:rPr>
              <a:t>TRAINING GUIDE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368" y="1572768"/>
            <a:ext cx="4255524" cy="1428083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4400" b="1" dirty="0" err="1">
                <a:solidFill>
                  <a:srgbClr val="11231D"/>
                </a:solidFill>
                <a:latin typeface="Aptos"/>
              </a:rPr>
              <a:t>UnitDeck</a:t>
            </a:r>
            <a:r>
              <a:rPr sz="4400" b="1" dirty="0">
                <a:solidFill>
                  <a:srgbClr val="11231D"/>
                </a:solidFill>
                <a:latin typeface="Aptos"/>
              </a:rPr>
              <a:t> Agent </a:t>
            </a:r>
            <a:br>
              <a:rPr lang="en-MY" sz="4400" b="1" dirty="0">
                <a:solidFill>
                  <a:srgbClr val="11231D"/>
                </a:solidFill>
                <a:latin typeface="Aptos"/>
              </a:rPr>
            </a:br>
            <a:r>
              <a:rPr sz="4400" b="1" dirty="0">
                <a:solidFill>
                  <a:srgbClr val="11231D"/>
                </a:solidFill>
                <a:latin typeface="Aptos"/>
              </a:rPr>
              <a:t>Training Guide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3232" y="2971800"/>
            <a:ext cx="4937760" cy="566928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800" b="0">
                <a:solidFill>
                  <a:srgbClr val="706B60"/>
                </a:solidFill>
                <a:latin typeface="Aptos"/>
              </a:rPr>
              <a:t>A practical guide from account access to sharing your buyer deck.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58368" y="3913632"/>
            <a:ext cx="5303520" cy="896112"/>
          </a:xfrm>
          <a:prstGeom prst="roundRect">
            <a:avLst>
              <a:gd name="adj" fmla="val 8000"/>
            </a:avLst>
          </a:prstGeom>
          <a:solidFill>
            <a:srgbClr val="E8F3F8"/>
          </a:solidFill>
          <a:ln w="12700">
            <a:solidFill>
              <a:srgbClr val="C9DDE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795528" y="3986784"/>
            <a:ext cx="5029200" cy="16459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850" b="1">
                <a:solidFill>
                  <a:srgbClr val="A77028"/>
                </a:solidFill>
                <a:latin typeface="Aptos"/>
              </a:rPr>
              <a:t>WHAT THIS GUIDE COVERS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528" y="4187952"/>
            <a:ext cx="5104603" cy="449354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20" b="0" dirty="0">
                <a:solidFill>
                  <a:srgbClr val="11231D"/>
                </a:solidFill>
                <a:latin typeface="Aptos"/>
              </a:rPr>
              <a:t>Account access, profile setup, areas, imports, media sections, unit review</a:t>
            </a:r>
            <a:br>
              <a:rPr lang="en-MY" sz="1220" b="0" dirty="0">
                <a:solidFill>
                  <a:srgbClr val="11231D"/>
                </a:solidFill>
                <a:latin typeface="Aptos"/>
              </a:rPr>
            </a:br>
            <a:r>
              <a:rPr sz="1220" b="0" dirty="0">
                <a:solidFill>
                  <a:srgbClr val="11231D"/>
                </a:solidFill>
                <a:latin typeface="Aptos"/>
              </a:rPr>
              <a:t>, and buyer deck sharing.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58368" y="4983480"/>
            <a:ext cx="5303520" cy="914400"/>
          </a:xfrm>
          <a:prstGeom prst="roundRect">
            <a:avLst>
              <a:gd name="adj" fmla="val 8000"/>
            </a:avLst>
          </a:prstGeom>
          <a:solidFill>
            <a:srgbClr val="DFF6EA"/>
          </a:solidFill>
          <a:ln w="12700">
            <a:solidFill>
              <a:srgbClr val="B7DFC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795528" y="5056632"/>
            <a:ext cx="5029200" cy="16459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850" b="1">
                <a:solidFill>
                  <a:srgbClr val="A77028"/>
                </a:solidFill>
                <a:latin typeface="Aptos"/>
              </a:rPr>
              <a:t>HOW TO USE IT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5528" y="5257800"/>
            <a:ext cx="4562018" cy="449354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20" b="0" dirty="0">
                <a:solidFill>
                  <a:srgbClr val="11231D"/>
                </a:solidFill>
                <a:latin typeface="Aptos"/>
              </a:rPr>
              <a:t>Follow the red step marks on the screenshots, then read the Goal,</a:t>
            </a:r>
            <a:br>
              <a:rPr lang="en-MY" sz="1220" b="0" dirty="0">
                <a:solidFill>
                  <a:srgbClr val="11231D"/>
                </a:solidFill>
                <a:latin typeface="Aptos"/>
              </a:rPr>
            </a:br>
            <a:r>
              <a:rPr sz="1220" b="0" dirty="0">
                <a:solidFill>
                  <a:srgbClr val="11231D"/>
                </a:solidFill>
                <a:latin typeface="Aptos"/>
              </a:rPr>
              <a:t> What to do, Tip, and Check before next.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00800" y="1143000"/>
            <a:ext cx="5074920" cy="452628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Picture 15" descr="slide-01-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0" y="2348051"/>
            <a:ext cx="4709160" cy="211617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00800" y="5870448"/>
            <a:ext cx="5074920" cy="310896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pPr algn="ctr"/>
            <a:r>
              <a:rPr sz="1300" b="1">
                <a:solidFill>
                  <a:srgbClr val="706B60"/>
                </a:solidFill>
                <a:latin typeface="Aptos"/>
              </a:rPr>
              <a:t>English-first with short Chinese helper notes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608" y="201168"/>
            <a:ext cx="11612880" cy="585216"/>
          </a:xfrm>
          <a:prstGeom prst="roundRect">
            <a:avLst>
              <a:gd name="adj" fmla="val 8000"/>
            </a:avLst>
          </a:prstGeom>
          <a:solidFill>
            <a:srgbClr val="FFFDF7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3" name="TextBox 2"/>
          <p:cNvSpPr txBox="1"/>
          <p:nvPr/>
        </p:nvSpPr>
        <p:spPr>
          <a:xfrm>
            <a:off x="512064" y="347472"/>
            <a:ext cx="801758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UnitDeck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5960" y="320040"/>
            <a:ext cx="3063274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Steps 20 to 22 | Create areas and continue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64525" y="320040"/>
            <a:ext cx="548355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pPr algn="r"/>
            <a:r>
              <a:rPr sz="1200" b="1">
                <a:solidFill>
                  <a:srgbClr val="706B60"/>
                </a:solidFill>
                <a:latin typeface="Aptos"/>
              </a:rPr>
              <a:t>Areas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6032" y="896112"/>
            <a:ext cx="11686032" cy="566928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pic>
        <p:nvPicPr>
          <p:cNvPr id="7" name="Picture 6" descr="slide-10-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154356"/>
            <a:ext cx="11466576" cy="515279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30352" y="1318947"/>
            <a:ext cx="2971800" cy="1139117"/>
          </a:xfrm>
          <a:prstGeom prst="roundRect">
            <a:avLst>
              <a:gd name="adj" fmla="val 8000"/>
            </a:avLst>
          </a:prstGeom>
          <a:solidFill>
            <a:srgbClr val="FFF7D7"/>
          </a:solidFill>
          <a:ln w="12700">
            <a:solidFill>
              <a:srgbClr val="E0B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9" name="Oval 8"/>
          <p:cNvSpPr/>
          <p:nvPr/>
        </p:nvSpPr>
        <p:spPr>
          <a:xfrm>
            <a:off x="640080" y="1465252"/>
            <a:ext cx="310896" cy="310896"/>
          </a:xfrm>
          <a:prstGeom prst="ellipse">
            <a:avLst/>
          </a:prstGeom>
          <a:solidFill>
            <a:srgbClr val="C43D5B"/>
          </a:solidFill>
          <a:ln>
            <a:solidFill>
              <a:srgbClr val="C43D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sz="1200" b="1">
                <a:solidFill>
                  <a:srgbClr val="FFFFFF"/>
                </a:solidFill>
                <a:latin typeface="Aptos"/>
              </a:rPr>
              <a:t>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3272" y="1419532"/>
            <a:ext cx="729623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A77028"/>
                </a:solidFill>
                <a:latin typeface="Aptos"/>
              </a:rPr>
              <a:t>DO THIS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3272" y="1611556"/>
            <a:ext cx="1581074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11231D"/>
                </a:solidFill>
                <a:latin typeface="Aptos"/>
              </a:rPr>
              <a:t>Add areas and order.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337560" y="1648132"/>
            <a:ext cx="530352" cy="228600"/>
          </a:xfrm>
          <a:prstGeom prst="rightArrow">
            <a:avLst/>
          </a:prstGeom>
          <a:solidFill>
            <a:srgbClr val="C43D5B"/>
          </a:solidFill>
          <a:ln>
            <a:solidFill>
              <a:srgbClr val="C43D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6" name="TextBox 15"/>
          <p:cNvSpPr txBox="1"/>
          <p:nvPr/>
        </p:nvSpPr>
        <p:spPr>
          <a:xfrm>
            <a:off x="1014984" y="1860656"/>
            <a:ext cx="1863395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11231D"/>
                </a:solidFill>
                <a:latin typeface="Aptos"/>
              </a:rPr>
              <a:t>Avoid duplicate spelling.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608" y="201168"/>
            <a:ext cx="11612880" cy="585216"/>
          </a:xfrm>
          <a:prstGeom prst="roundRect">
            <a:avLst>
              <a:gd name="adj" fmla="val 8000"/>
            </a:avLst>
          </a:prstGeom>
          <a:solidFill>
            <a:srgbClr val="FFFDF7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3" name="TextBox 2"/>
          <p:cNvSpPr txBox="1"/>
          <p:nvPr/>
        </p:nvSpPr>
        <p:spPr>
          <a:xfrm>
            <a:off x="512064" y="347472"/>
            <a:ext cx="801758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UnitDeck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5960" y="320040"/>
            <a:ext cx="2466701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Steps 21A to 21B | Add a new area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64525" y="320040"/>
            <a:ext cx="548355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pPr algn="r"/>
            <a:r>
              <a:rPr sz="1200" b="1">
                <a:solidFill>
                  <a:srgbClr val="706B60"/>
                </a:solidFill>
                <a:latin typeface="Aptos"/>
              </a:rPr>
              <a:t>Areas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6032" y="896112"/>
            <a:ext cx="11686032" cy="566928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pic>
        <p:nvPicPr>
          <p:cNvPr id="7" name="Picture 6" descr="slide-11-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104189"/>
            <a:ext cx="11466576" cy="525312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30352" y="1268781"/>
            <a:ext cx="2971800" cy="658368"/>
          </a:xfrm>
          <a:prstGeom prst="roundRect">
            <a:avLst>
              <a:gd name="adj" fmla="val 8000"/>
            </a:avLst>
          </a:prstGeom>
          <a:solidFill>
            <a:srgbClr val="FFF7D7"/>
          </a:solidFill>
          <a:ln w="12700">
            <a:solidFill>
              <a:srgbClr val="E0B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0" name="TextBox 9"/>
          <p:cNvSpPr txBox="1"/>
          <p:nvPr/>
        </p:nvSpPr>
        <p:spPr>
          <a:xfrm>
            <a:off x="1033272" y="1369365"/>
            <a:ext cx="729623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A77028"/>
                </a:solidFill>
                <a:latin typeface="Aptos"/>
              </a:rPr>
              <a:t>DO THIS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3272" y="1561389"/>
            <a:ext cx="1583319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Type area, click Add.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337560" y="1597965"/>
            <a:ext cx="530352" cy="228600"/>
          </a:xfrm>
          <a:prstGeom prst="rightArrow">
            <a:avLst/>
          </a:prstGeom>
          <a:solidFill>
            <a:srgbClr val="C43D5B"/>
          </a:solidFill>
          <a:ln>
            <a:solidFill>
              <a:srgbClr val="C43D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3" name="Rounded Rectangle 12"/>
          <p:cNvSpPr/>
          <p:nvPr/>
        </p:nvSpPr>
        <p:spPr>
          <a:xfrm>
            <a:off x="7928095" y="5534354"/>
            <a:ext cx="2971800" cy="658368"/>
          </a:xfrm>
          <a:prstGeom prst="roundRect">
            <a:avLst>
              <a:gd name="adj" fmla="val 8000"/>
            </a:avLst>
          </a:prstGeom>
          <a:solidFill>
            <a:srgbClr val="E9F7EF"/>
          </a:solidFill>
          <a:ln w="12700">
            <a:solidFill>
              <a:srgbClr val="A9D9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5" name="TextBox 14"/>
          <p:cNvSpPr txBox="1"/>
          <p:nvPr/>
        </p:nvSpPr>
        <p:spPr>
          <a:xfrm>
            <a:off x="7918211" y="5634938"/>
            <a:ext cx="660822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A77028"/>
                </a:solidFill>
                <a:latin typeface="Aptos"/>
              </a:rPr>
              <a:t>CHECK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42235" y="5864788"/>
            <a:ext cx="2967544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11231D"/>
                </a:solidFill>
                <a:latin typeface="Aptos"/>
              </a:rPr>
              <a:t>The new area should appear in My areas.</a:t>
            </a:r>
          </a:p>
        </p:txBody>
      </p:sp>
      <p:sp>
        <p:nvSpPr>
          <p:cNvPr id="17" name="Left Arrow 16"/>
          <p:cNvSpPr/>
          <p:nvPr/>
        </p:nvSpPr>
        <p:spPr>
          <a:xfrm rot="2841795">
            <a:off x="7389332" y="5639510"/>
            <a:ext cx="530352" cy="228600"/>
          </a:xfrm>
          <a:prstGeom prst="leftArrow">
            <a:avLst/>
          </a:prstGeom>
          <a:solidFill>
            <a:srgbClr val="C43D5B"/>
          </a:solidFill>
          <a:ln>
            <a:solidFill>
              <a:srgbClr val="C43D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608" y="201168"/>
            <a:ext cx="11612880" cy="585216"/>
          </a:xfrm>
          <a:prstGeom prst="roundRect">
            <a:avLst>
              <a:gd name="adj" fmla="val 8000"/>
            </a:avLst>
          </a:prstGeom>
          <a:solidFill>
            <a:srgbClr val="FFFDF7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3" name="TextBox 2"/>
          <p:cNvSpPr txBox="1"/>
          <p:nvPr/>
        </p:nvSpPr>
        <p:spPr>
          <a:xfrm>
            <a:off x="512064" y="347472"/>
            <a:ext cx="801758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UnitDeck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5960" y="320040"/>
            <a:ext cx="2224776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Step 23 | Open Import Listings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95468" y="320040"/>
            <a:ext cx="617412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pPr algn="r"/>
            <a:r>
              <a:rPr sz="1200" b="1">
                <a:solidFill>
                  <a:srgbClr val="706B60"/>
                </a:solidFill>
                <a:latin typeface="Aptos"/>
              </a:rPr>
              <a:t>Import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6032" y="896112"/>
            <a:ext cx="11686032" cy="566928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pic>
        <p:nvPicPr>
          <p:cNvPr id="7" name="Picture 6" descr="slide-12-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107773"/>
            <a:ext cx="11466576" cy="524595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30352" y="1272365"/>
            <a:ext cx="2971800" cy="658368"/>
          </a:xfrm>
          <a:prstGeom prst="roundRect">
            <a:avLst>
              <a:gd name="adj" fmla="val 8000"/>
            </a:avLst>
          </a:prstGeom>
          <a:solidFill>
            <a:srgbClr val="FFF7D7"/>
          </a:solidFill>
          <a:ln w="12700">
            <a:solidFill>
              <a:srgbClr val="E0B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0" name="TextBox 9"/>
          <p:cNvSpPr txBox="1"/>
          <p:nvPr/>
        </p:nvSpPr>
        <p:spPr>
          <a:xfrm>
            <a:off x="1033272" y="1372949"/>
            <a:ext cx="729623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A77028"/>
                </a:solidFill>
                <a:latin typeface="Aptos"/>
              </a:rPr>
              <a:t>DO THIS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3272" y="1564973"/>
            <a:ext cx="1614673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Open Import listings.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337560" y="1601549"/>
            <a:ext cx="530352" cy="228600"/>
          </a:xfrm>
          <a:prstGeom prst="rightArrow">
            <a:avLst/>
          </a:prstGeom>
          <a:solidFill>
            <a:srgbClr val="C43D5B"/>
          </a:solidFill>
          <a:ln>
            <a:solidFill>
              <a:srgbClr val="C43D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608" y="201168"/>
            <a:ext cx="11612880" cy="585216"/>
          </a:xfrm>
          <a:prstGeom prst="roundRect">
            <a:avLst>
              <a:gd name="adj" fmla="val 8000"/>
            </a:avLst>
          </a:prstGeom>
          <a:solidFill>
            <a:srgbClr val="FFFDF7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3" name="TextBox 2"/>
          <p:cNvSpPr txBox="1"/>
          <p:nvPr/>
        </p:nvSpPr>
        <p:spPr>
          <a:xfrm>
            <a:off x="512064" y="347472"/>
            <a:ext cx="801758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UnitDeck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5960" y="320040"/>
            <a:ext cx="3409138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Steps 24 to 25 | Download and upload template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95468" y="320040"/>
            <a:ext cx="617412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pPr algn="r"/>
            <a:r>
              <a:rPr sz="1200" b="1">
                <a:solidFill>
                  <a:srgbClr val="706B60"/>
                </a:solidFill>
                <a:latin typeface="Aptos"/>
              </a:rPr>
              <a:t>Import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6032" y="896112"/>
            <a:ext cx="11686032" cy="566928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pic>
        <p:nvPicPr>
          <p:cNvPr id="7" name="Picture 6" descr="slide-13-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129273"/>
            <a:ext cx="11466576" cy="520295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775941" y="3180348"/>
            <a:ext cx="2971800" cy="658368"/>
          </a:xfrm>
          <a:prstGeom prst="roundRect">
            <a:avLst>
              <a:gd name="adj" fmla="val 8000"/>
            </a:avLst>
          </a:prstGeom>
          <a:solidFill>
            <a:srgbClr val="FFF7D7"/>
          </a:solidFill>
          <a:ln w="12700">
            <a:solidFill>
              <a:srgbClr val="E0B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979812" y="3299734"/>
            <a:ext cx="729623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A77028"/>
                </a:solidFill>
                <a:latin typeface="Aptos"/>
              </a:rPr>
              <a:t>DO THIS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79812" y="3572364"/>
            <a:ext cx="1881862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11231D"/>
                </a:solidFill>
                <a:latin typeface="Aptos"/>
              </a:rPr>
              <a:t>Download template first.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724144" y="4034433"/>
            <a:ext cx="2971800" cy="658368"/>
          </a:xfrm>
          <a:prstGeom prst="roundRect">
            <a:avLst>
              <a:gd name="adj" fmla="val 8000"/>
            </a:avLst>
          </a:prstGeom>
          <a:solidFill>
            <a:srgbClr val="E9F7EF"/>
          </a:solidFill>
          <a:ln w="12700">
            <a:solidFill>
              <a:srgbClr val="A9D9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5" name="TextBox 14"/>
          <p:cNvSpPr txBox="1"/>
          <p:nvPr/>
        </p:nvSpPr>
        <p:spPr>
          <a:xfrm>
            <a:off x="5765589" y="4093346"/>
            <a:ext cx="660822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A77028"/>
                </a:solidFill>
                <a:latin typeface="Aptos"/>
              </a:rPr>
              <a:t>CHECK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24144" y="4363617"/>
            <a:ext cx="3075394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11231D"/>
                </a:solidFill>
                <a:latin typeface="Aptos"/>
              </a:rPr>
              <a:t>After upload, </a:t>
            </a:r>
            <a:r>
              <a:rPr sz="1200" b="1" dirty="0" err="1">
                <a:solidFill>
                  <a:srgbClr val="11231D"/>
                </a:solidFill>
                <a:latin typeface="Aptos"/>
              </a:rPr>
              <a:t>UnitDeck</a:t>
            </a:r>
            <a:r>
              <a:rPr sz="1200" b="1" dirty="0">
                <a:solidFill>
                  <a:srgbClr val="11231D"/>
                </a:solidFill>
                <a:latin typeface="Aptos"/>
              </a:rPr>
              <a:t> should show draft.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608" y="201168"/>
            <a:ext cx="11612880" cy="585216"/>
          </a:xfrm>
          <a:prstGeom prst="roundRect">
            <a:avLst>
              <a:gd name="adj" fmla="val 8000"/>
            </a:avLst>
          </a:prstGeom>
          <a:solidFill>
            <a:srgbClr val="FFFDF7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3" name="TextBox 2"/>
          <p:cNvSpPr txBox="1"/>
          <p:nvPr/>
        </p:nvSpPr>
        <p:spPr>
          <a:xfrm>
            <a:off x="512064" y="347472"/>
            <a:ext cx="801758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UnitDeck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5960" y="320040"/>
            <a:ext cx="2313134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Step 24A | Fill basic unit details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89588" y="320040"/>
            <a:ext cx="1023292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pPr algn="r"/>
            <a:r>
              <a:rPr sz="1200" b="1">
                <a:solidFill>
                  <a:srgbClr val="706B60"/>
                </a:solidFill>
                <a:latin typeface="Aptos"/>
              </a:rPr>
              <a:t>Excel import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6032" y="896112"/>
            <a:ext cx="11686032" cy="566928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pic>
        <p:nvPicPr>
          <p:cNvPr id="7" name="Picture 6" descr="slide-14-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613" y="1005840"/>
            <a:ext cx="9202869" cy="544982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168213" y="3982458"/>
            <a:ext cx="2971800" cy="658368"/>
          </a:xfrm>
          <a:prstGeom prst="roundRect">
            <a:avLst>
              <a:gd name="adj" fmla="val 8000"/>
            </a:avLst>
          </a:prstGeom>
          <a:solidFill>
            <a:srgbClr val="FFF7D7"/>
          </a:solidFill>
          <a:ln w="12700">
            <a:solidFill>
              <a:srgbClr val="E0B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0" name="TextBox 9"/>
          <p:cNvSpPr txBox="1"/>
          <p:nvPr/>
        </p:nvSpPr>
        <p:spPr>
          <a:xfrm>
            <a:off x="7561711" y="4024540"/>
            <a:ext cx="729623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A77028"/>
                </a:solidFill>
                <a:latin typeface="Aptos"/>
              </a:rPr>
              <a:t>DO THIS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1711" y="4289716"/>
            <a:ext cx="1671420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11231D"/>
                </a:solidFill>
                <a:latin typeface="Aptos"/>
              </a:rPr>
              <a:t>Fill the basic unit row.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469413" y="1499616"/>
            <a:ext cx="530352" cy="228600"/>
          </a:xfrm>
          <a:prstGeom prst="rightArrow">
            <a:avLst/>
          </a:prstGeom>
          <a:solidFill>
            <a:srgbClr val="C43D5B"/>
          </a:solidFill>
          <a:ln>
            <a:solidFill>
              <a:srgbClr val="C43D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3" name="Rounded Rectangle 12"/>
          <p:cNvSpPr/>
          <p:nvPr/>
        </p:nvSpPr>
        <p:spPr>
          <a:xfrm>
            <a:off x="7168213" y="5074920"/>
            <a:ext cx="2971800" cy="658368"/>
          </a:xfrm>
          <a:prstGeom prst="roundRect">
            <a:avLst>
              <a:gd name="adj" fmla="val 8000"/>
            </a:avLst>
          </a:prstGeom>
          <a:solidFill>
            <a:srgbClr val="E9F7EF"/>
          </a:solidFill>
          <a:ln w="12700">
            <a:solidFill>
              <a:srgbClr val="A9D9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5" name="TextBox 14"/>
          <p:cNvSpPr txBox="1"/>
          <p:nvPr/>
        </p:nvSpPr>
        <p:spPr>
          <a:xfrm>
            <a:off x="7406188" y="5153374"/>
            <a:ext cx="660822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A77028"/>
                </a:solidFill>
                <a:latin typeface="Aptos"/>
              </a:rPr>
              <a:t>CHECK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57410" y="5419892"/>
            <a:ext cx="2073003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Area must match UnitDeck.</a:t>
            </a:r>
          </a:p>
        </p:txBody>
      </p:sp>
      <p:sp>
        <p:nvSpPr>
          <p:cNvPr id="17" name="Left Arrow 16"/>
          <p:cNvSpPr/>
          <p:nvPr/>
        </p:nvSpPr>
        <p:spPr>
          <a:xfrm rot="2700171">
            <a:off x="6451079" y="4900004"/>
            <a:ext cx="530352" cy="228600"/>
          </a:xfrm>
          <a:prstGeom prst="leftArrow">
            <a:avLst/>
          </a:prstGeom>
          <a:solidFill>
            <a:srgbClr val="C43D5B"/>
          </a:solidFill>
          <a:ln>
            <a:solidFill>
              <a:srgbClr val="C43D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608" y="201168"/>
            <a:ext cx="11612880" cy="585216"/>
          </a:xfrm>
          <a:prstGeom prst="roundRect">
            <a:avLst>
              <a:gd name="adj" fmla="val 8000"/>
            </a:avLst>
          </a:prstGeom>
          <a:solidFill>
            <a:srgbClr val="FFFDF7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3" name="TextBox 2"/>
          <p:cNvSpPr txBox="1"/>
          <p:nvPr/>
        </p:nvSpPr>
        <p:spPr>
          <a:xfrm>
            <a:off x="512064" y="347472"/>
            <a:ext cx="801758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UnitDeck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5960" y="320040"/>
            <a:ext cx="1897955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Step 24B | Fill unit details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89588" y="320040"/>
            <a:ext cx="1023292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pPr algn="r"/>
            <a:r>
              <a:rPr sz="1200" b="1">
                <a:solidFill>
                  <a:srgbClr val="706B60"/>
                </a:solidFill>
                <a:latin typeface="Aptos"/>
              </a:rPr>
              <a:t>Excel import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6032" y="896112"/>
            <a:ext cx="11686032" cy="566928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pic>
        <p:nvPicPr>
          <p:cNvPr id="7" name="Picture 6" descr="slide-15-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567" y="1005840"/>
            <a:ext cx="9508962" cy="544982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630036" y="2796975"/>
            <a:ext cx="2971800" cy="658368"/>
          </a:xfrm>
          <a:prstGeom prst="roundRect">
            <a:avLst>
              <a:gd name="adj" fmla="val 8000"/>
            </a:avLst>
          </a:prstGeom>
          <a:solidFill>
            <a:srgbClr val="FFF7D7"/>
          </a:solidFill>
          <a:ln w="12700">
            <a:solidFill>
              <a:srgbClr val="E0B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0" name="TextBox 9"/>
          <p:cNvSpPr txBox="1"/>
          <p:nvPr/>
        </p:nvSpPr>
        <p:spPr>
          <a:xfrm>
            <a:off x="2825570" y="2867627"/>
            <a:ext cx="729623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A77028"/>
                </a:solidFill>
                <a:latin typeface="Aptos"/>
              </a:rPr>
              <a:t>DO THIS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07403" y="3152833"/>
            <a:ext cx="1774140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11231D"/>
                </a:solidFill>
                <a:latin typeface="Aptos"/>
              </a:rPr>
              <a:t>Fill tenure, rooms, </a:t>
            </a:r>
            <a:r>
              <a:rPr sz="1200" b="1" dirty="0" err="1">
                <a:solidFill>
                  <a:srgbClr val="11231D"/>
                </a:solidFill>
                <a:latin typeface="Aptos"/>
              </a:rPr>
              <a:t>sqft</a:t>
            </a:r>
            <a:r>
              <a:rPr sz="1200" b="1" dirty="0">
                <a:solidFill>
                  <a:srgbClr val="11231D"/>
                </a:solidFill>
                <a:latin typeface="Aptos"/>
              </a:rPr>
              <a:t>.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860634" y="3011859"/>
            <a:ext cx="530352" cy="228600"/>
          </a:xfrm>
          <a:prstGeom prst="rightArrow">
            <a:avLst/>
          </a:prstGeom>
          <a:solidFill>
            <a:srgbClr val="C43D5B"/>
          </a:solidFill>
          <a:ln>
            <a:solidFill>
              <a:srgbClr val="C43D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608" y="201168"/>
            <a:ext cx="11612880" cy="585216"/>
          </a:xfrm>
          <a:prstGeom prst="roundRect">
            <a:avLst>
              <a:gd name="adj" fmla="val 8000"/>
            </a:avLst>
          </a:prstGeom>
          <a:solidFill>
            <a:srgbClr val="FFFDF7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3" name="TextBox 2"/>
          <p:cNvSpPr txBox="1"/>
          <p:nvPr/>
        </p:nvSpPr>
        <p:spPr>
          <a:xfrm>
            <a:off x="512064" y="347472"/>
            <a:ext cx="801758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UnitDeck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5960" y="320040"/>
            <a:ext cx="2472472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Step 25 | Upload completed Excel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95468" y="320040"/>
            <a:ext cx="617412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pPr algn="r"/>
            <a:r>
              <a:rPr sz="1200" b="1">
                <a:solidFill>
                  <a:srgbClr val="706B60"/>
                </a:solidFill>
                <a:latin typeface="Aptos"/>
              </a:rPr>
              <a:t>Import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6032" y="896112"/>
            <a:ext cx="11686032" cy="566928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pic>
        <p:nvPicPr>
          <p:cNvPr id="7" name="Picture 6" descr="slide-13-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129273"/>
            <a:ext cx="11466576" cy="520295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446481" y="3987904"/>
            <a:ext cx="2971800" cy="1297350"/>
          </a:xfrm>
          <a:prstGeom prst="roundRect">
            <a:avLst>
              <a:gd name="adj" fmla="val 8000"/>
            </a:avLst>
          </a:prstGeom>
          <a:solidFill>
            <a:srgbClr val="FFF7D7"/>
          </a:solidFill>
          <a:ln w="12700">
            <a:solidFill>
              <a:srgbClr val="E0B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0" name="TextBox 9"/>
          <p:cNvSpPr txBox="1"/>
          <p:nvPr/>
        </p:nvSpPr>
        <p:spPr>
          <a:xfrm>
            <a:off x="5683930" y="4035897"/>
            <a:ext cx="729623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A77028"/>
                </a:solidFill>
                <a:latin typeface="Aptos"/>
              </a:rPr>
              <a:t>DO THIS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83930" y="4203530"/>
            <a:ext cx="1897764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11231D"/>
                </a:solidFill>
                <a:latin typeface="Aptos"/>
              </a:rPr>
              <a:t>Upload completed Excel.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83930" y="4441274"/>
            <a:ext cx="660822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A77028"/>
                </a:solidFill>
                <a:latin typeface="Aptos"/>
              </a:rPr>
              <a:t>CHECK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83930" y="4624154"/>
            <a:ext cx="2786532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11231D"/>
                </a:solidFill>
                <a:latin typeface="Aptos"/>
              </a:rPr>
              <a:t>Wait until </a:t>
            </a:r>
            <a:r>
              <a:rPr sz="1200" b="1" dirty="0" err="1">
                <a:solidFill>
                  <a:srgbClr val="11231D"/>
                </a:solidFill>
                <a:latin typeface="Aptos"/>
              </a:rPr>
              <a:t>UnitDeck</a:t>
            </a:r>
            <a:r>
              <a:rPr sz="1200" b="1" dirty="0">
                <a:solidFill>
                  <a:srgbClr val="11231D"/>
                </a:solidFill>
                <a:latin typeface="Aptos"/>
              </a:rPr>
              <a:t> shows draft units.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608" y="201168"/>
            <a:ext cx="11612880" cy="585216"/>
          </a:xfrm>
          <a:prstGeom prst="roundRect">
            <a:avLst>
              <a:gd name="adj" fmla="val 8000"/>
            </a:avLst>
          </a:prstGeom>
          <a:solidFill>
            <a:srgbClr val="FFFDF7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3" name="TextBox 2"/>
          <p:cNvSpPr txBox="1"/>
          <p:nvPr/>
        </p:nvSpPr>
        <p:spPr>
          <a:xfrm>
            <a:off x="512064" y="347472"/>
            <a:ext cx="801758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UnitDeck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5960" y="320040"/>
            <a:ext cx="2213491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Step 26 | Review import drafts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95468" y="320040"/>
            <a:ext cx="617412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pPr algn="r"/>
            <a:r>
              <a:rPr sz="1200" b="1">
                <a:solidFill>
                  <a:srgbClr val="706B60"/>
                </a:solidFill>
                <a:latin typeface="Aptos"/>
              </a:rPr>
              <a:t>Import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6032" y="896112"/>
            <a:ext cx="11686032" cy="566928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pic>
        <p:nvPicPr>
          <p:cNvPr id="7" name="Picture 6" descr="slide-17-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150772"/>
            <a:ext cx="11466576" cy="515995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986784" y="1331690"/>
            <a:ext cx="2971800" cy="658368"/>
          </a:xfrm>
          <a:prstGeom prst="roundRect">
            <a:avLst>
              <a:gd name="adj" fmla="val 8000"/>
            </a:avLst>
          </a:prstGeom>
          <a:solidFill>
            <a:srgbClr val="FFF7D7"/>
          </a:solidFill>
          <a:ln w="12700">
            <a:solidFill>
              <a:srgbClr val="E0B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0" name="TextBox 9"/>
          <p:cNvSpPr txBox="1"/>
          <p:nvPr/>
        </p:nvSpPr>
        <p:spPr>
          <a:xfrm>
            <a:off x="4206240" y="1435327"/>
            <a:ext cx="729623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A77028"/>
                </a:solidFill>
                <a:latin typeface="Aptos"/>
              </a:rPr>
              <a:t>DO THIS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06240" y="1679162"/>
            <a:ext cx="2072875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11231D"/>
                </a:solidFill>
                <a:latin typeface="Aptos"/>
              </a:rPr>
              <a:t>Check drafts before import.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337560" y="1644548"/>
            <a:ext cx="530352" cy="228600"/>
          </a:xfrm>
          <a:prstGeom prst="rightArrow">
            <a:avLst/>
          </a:prstGeom>
          <a:solidFill>
            <a:srgbClr val="C43D5B"/>
          </a:solidFill>
          <a:ln>
            <a:solidFill>
              <a:srgbClr val="C43D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608" y="201168"/>
            <a:ext cx="11612880" cy="585216"/>
          </a:xfrm>
          <a:prstGeom prst="roundRect">
            <a:avLst>
              <a:gd name="adj" fmla="val 8000"/>
            </a:avLst>
          </a:prstGeom>
          <a:solidFill>
            <a:srgbClr val="FFFDF7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3" name="TextBox 2"/>
          <p:cNvSpPr txBox="1"/>
          <p:nvPr/>
        </p:nvSpPr>
        <p:spPr>
          <a:xfrm>
            <a:off x="512064" y="347472"/>
            <a:ext cx="801758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UnitDeck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5960" y="320040"/>
            <a:ext cx="2553135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Steps 27 to 28 | Upload unit photos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37146" y="320040"/>
            <a:ext cx="575734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pPr algn="r"/>
            <a:r>
              <a:rPr sz="1200" b="1">
                <a:solidFill>
                  <a:srgbClr val="706B60"/>
                </a:solidFill>
                <a:latin typeface="Aptos"/>
              </a:rPr>
              <a:t>Media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6032" y="896112"/>
            <a:ext cx="11686032" cy="566928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pic>
        <p:nvPicPr>
          <p:cNvPr id="7" name="Picture 6" descr="slide-18-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52" y="1005840"/>
            <a:ext cx="10365192" cy="544982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594076" y="4773168"/>
            <a:ext cx="2971800" cy="658368"/>
          </a:xfrm>
          <a:prstGeom prst="roundRect">
            <a:avLst>
              <a:gd name="adj" fmla="val 8000"/>
            </a:avLst>
          </a:prstGeom>
          <a:solidFill>
            <a:srgbClr val="FFF7D7"/>
          </a:solidFill>
          <a:ln w="12700">
            <a:solidFill>
              <a:srgbClr val="E0B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0" name="TextBox 9"/>
          <p:cNvSpPr txBox="1"/>
          <p:nvPr/>
        </p:nvSpPr>
        <p:spPr>
          <a:xfrm>
            <a:off x="5782338" y="4839101"/>
            <a:ext cx="729623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A77028"/>
                </a:solidFill>
                <a:latin typeface="Aptos"/>
              </a:rPr>
              <a:t>DO THIS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82338" y="5102352"/>
            <a:ext cx="1761251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11231D"/>
                </a:solidFill>
                <a:latin typeface="Aptos"/>
              </a:rPr>
              <a:t>Browse or drop photos.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888252" y="1499616"/>
            <a:ext cx="530352" cy="228600"/>
          </a:xfrm>
          <a:prstGeom prst="rightArrow">
            <a:avLst/>
          </a:prstGeom>
          <a:solidFill>
            <a:srgbClr val="C43D5B"/>
          </a:solidFill>
          <a:ln>
            <a:solidFill>
              <a:srgbClr val="C43D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3" name="Rounded Rectangle 12"/>
          <p:cNvSpPr/>
          <p:nvPr/>
        </p:nvSpPr>
        <p:spPr>
          <a:xfrm>
            <a:off x="8145252" y="5632704"/>
            <a:ext cx="2971800" cy="658368"/>
          </a:xfrm>
          <a:prstGeom prst="roundRect">
            <a:avLst>
              <a:gd name="adj" fmla="val 8000"/>
            </a:avLst>
          </a:prstGeom>
          <a:solidFill>
            <a:srgbClr val="E9F7EF"/>
          </a:solidFill>
          <a:ln w="12700">
            <a:solidFill>
              <a:srgbClr val="A9D9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5" name="TextBox 14"/>
          <p:cNvSpPr txBox="1"/>
          <p:nvPr/>
        </p:nvSpPr>
        <p:spPr>
          <a:xfrm>
            <a:off x="8648172" y="5733288"/>
            <a:ext cx="660822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A77028"/>
                </a:solidFill>
                <a:latin typeface="Aptos"/>
              </a:rPr>
              <a:t>CHECK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48172" y="5925312"/>
            <a:ext cx="1858009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Wait for upload to finish.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608" y="201168"/>
            <a:ext cx="11612880" cy="585216"/>
          </a:xfrm>
          <a:prstGeom prst="roundRect">
            <a:avLst>
              <a:gd name="adj" fmla="val 8000"/>
            </a:avLst>
          </a:prstGeom>
          <a:solidFill>
            <a:srgbClr val="FFFDF7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3" name="TextBox 2"/>
          <p:cNvSpPr txBox="1"/>
          <p:nvPr/>
        </p:nvSpPr>
        <p:spPr>
          <a:xfrm>
            <a:off x="512064" y="347472"/>
            <a:ext cx="801758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UnitDeck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5960" y="320040"/>
            <a:ext cx="1993046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Step 29 | Create draft units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95468" y="320040"/>
            <a:ext cx="617412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pPr algn="r"/>
            <a:r>
              <a:rPr sz="1200" b="1">
                <a:solidFill>
                  <a:srgbClr val="706B60"/>
                </a:solidFill>
                <a:latin typeface="Aptos"/>
              </a:rPr>
              <a:t>Import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6032" y="896112"/>
            <a:ext cx="11686032" cy="566928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pic>
        <p:nvPicPr>
          <p:cNvPr id="7" name="Picture 6" descr="slide-19-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122106"/>
            <a:ext cx="11466576" cy="521729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989320" y="4010234"/>
            <a:ext cx="2971800" cy="658368"/>
          </a:xfrm>
          <a:prstGeom prst="roundRect">
            <a:avLst>
              <a:gd name="adj" fmla="val 8000"/>
            </a:avLst>
          </a:prstGeom>
          <a:solidFill>
            <a:srgbClr val="FFF7D7"/>
          </a:solidFill>
          <a:ln w="12700">
            <a:solidFill>
              <a:srgbClr val="E0B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0" name="TextBox 9"/>
          <p:cNvSpPr txBox="1"/>
          <p:nvPr/>
        </p:nvSpPr>
        <p:spPr>
          <a:xfrm>
            <a:off x="6293530" y="4080886"/>
            <a:ext cx="729623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A77028"/>
                </a:solidFill>
                <a:latin typeface="Aptos"/>
              </a:rPr>
              <a:t>DO THIS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93530" y="4339418"/>
            <a:ext cx="2097882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11231D"/>
                </a:solidFill>
                <a:latin typeface="Aptos"/>
              </a:rPr>
              <a:t>Create</a:t>
            </a:r>
            <a:r>
              <a:rPr lang="en-US" sz="1200" b="1" dirty="0">
                <a:solidFill>
                  <a:srgbClr val="11231D"/>
                </a:solidFill>
                <a:latin typeface="Aptos"/>
              </a:rPr>
              <a:t> and open</a:t>
            </a:r>
            <a:r>
              <a:rPr sz="1200" b="1" dirty="0">
                <a:solidFill>
                  <a:srgbClr val="11231D"/>
                </a:solidFill>
                <a:latin typeface="Aptos"/>
              </a:rPr>
              <a:t> draft units.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608" y="201168"/>
            <a:ext cx="11612880" cy="585216"/>
          </a:xfrm>
          <a:prstGeom prst="roundRect">
            <a:avLst>
              <a:gd name="adj" fmla="val 8000"/>
            </a:avLst>
          </a:prstGeom>
          <a:solidFill>
            <a:srgbClr val="FFFDF7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12064" y="347472"/>
            <a:ext cx="1463040" cy="219456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350" b="1">
                <a:solidFill>
                  <a:srgbClr val="11231D"/>
                </a:solidFill>
                <a:latin typeface="Aptos"/>
              </a:rPr>
              <a:t>UnitDeck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5960" y="320040"/>
            <a:ext cx="6766560" cy="2560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500" b="1">
                <a:solidFill>
                  <a:srgbClr val="11231D"/>
                </a:solidFill>
                <a:latin typeface="Aptos"/>
              </a:rPr>
              <a:t>Your UnitDeck setup journey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61120" y="320040"/>
            <a:ext cx="2651760" cy="2560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pPr algn="r"/>
            <a:r>
              <a:rPr sz="1250" b="1">
                <a:solidFill>
                  <a:srgbClr val="706B60"/>
                </a:solidFill>
                <a:latin typeface="Aptos"/>
              </a:rPr>
              <a:t>Workflow overview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58368" y="1051560"/>
            <a:ext cx="1143000" cy="310896"/>
          </a:xfrm>
          <a:prstGeom prst="roundRect">
            <a:avLst>
              <a:gd name="adj" fmla="val 8000"/>
            </a:avLst>
          </a:prstGeom>
          <a:solidFill>
            <a:srgbClr val="FFF3DC"/>
          </a:solidFill>
          <a:ln w="12700">
            <a:solidFill>
              <a:srgbClr val="E9D7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sz="1200" b="1" dirty="0">
                <a:solidFill>
                  <a:srgbClr val="8A5A18"/>
                </a:solidFill>
                <a:latin typeface="Aptos"/>
              </a:rPr>
              <a:t>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368" y="1389888"/>
            <a:ext cx="7132320" cy="502920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2800" b="1">
                <a:solidFill>
                  <a:srgbClr val="11231D"/>
                </a:solidFill>
                <a:latin typeface="Aptos"/>
              </a:rPr>
              <a:t>From first login to a buyer-ready deck.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3232" y="1847088"/>
            <a:ext cx="6217920" cy="329184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400" b="0">
                <a:solidFill>
                  <a:srgbClr val="706B60"/>
                </a:solidFill>
                <a:latin typeface="Aptos"/>
              </a:rPr>
              <a:t>Complete these five stages to prepare a buyer-ready deck.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58368" y="2606040"/>
            <a:ext cx="2176272" cy="3154680"/>
          </a:xfrm>
          <a:prstGeom prst="roundRect">
            <a:avLst>
              <a:gd name="adj" fmla="val 8000"/>
            </a:avLst>
          </a:prstGeom>
          <a:solidFill>
            <a:srgbClr val="FFFDF7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Oval 9"/>
          <p:cNvSpPr/>
          <p:nvPr/>
        </p:nvSpPr>
        <p:spPr>
          <a:xfrm>
            <a:off x="841248" y="2807208"/>
            <a:ext cx="384048" cy="384048"/>
          </a:xfrm>
          <a:prstGeom prst="ellipse">
            <a:avLst/>
          </a:prstGeom>
          <a:solidFill>
            <a:srgbClr val="0D4B36"/>
          </a:solidFill>
          <a:ln>
            <a:solidFill>
              <a:srgbClr val="0D4B3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sz="1300" b="1">
                <a:solidFill>
                  <a:srgbClr val="FFFFFF"/>
                </a:solidFill>
                <a:latin typeface="Aptos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1248" y="3429000"/>
            <a:ext cx="1810512" cy="292608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700" b="1">
                <a:solidFill>
                  <a:srgbClr val="11231D"/>
                </a:solidFill>
                <a:latin typeface="Aptos"/>
              </a:rPr>
              <a:t>Account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1248" y="3840480"/>
            <a:ext cx="1840504" cy="650947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50" b="0" dirty="0">
                <a:solidFill>
                  <a:srgbClr val="706B60"/>
                </a:solidFill>
                <a:latin typeface="Aptos"/>
              </a:rPr>
              <a:t>Request beta access, </a:t>
            </a:r>
            <a:br>
              <a:rPr lang="en-MY" sz="1250" b="0" dirty="0">
                <a:solidFill>
                  <a:srgbClr val="706B60"/>
                </a:solidFill>
                <a:latin typeface="Aptos"/>
              </a:rPr>
            </a:br>
            <a:r>
              <a:rPr sz="1250" b="0" dirty="0">
                <a:solidFill>
                  <a:srgbClr val="706B60"/>
                </a:solidFill>
                <a:latin typeface="Aptos"/>
              </a:rPr>
              <a:t>confirm email, and log in</a:t>
            </a:r>
            <a:br>
              <a:rPr lang="en-MY" sz="1250" b="0" dirty="0">
                <a:solidFill>
                  <a:srgbClr val="706B60"/>
                </a:solidFill>
                <a:latin typeface="Aptos"/>
              </a:rPr>
            </a:br>
            <a:r>
              <a:rPr sz="1250" b="0" dirty="0">
                <a:solidFill>
                  <a:srgbClr val="706B60"/>
                </a:solidFill>
                <a:latin typeface="Aptos"/>
              </a:rPr>
              <a:t> after approval.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22960" y="5221224"/>
            <a:ext cx="1078992" cy="310896"/>
          </a:xfrm>
          <a:prstGeom prst="roundRect">
            <a:avLst>
              <a:gd name="adj" fmla="val 8000"/>
            </a:avLst>
          </a:prstGeom>
          <a:solidFill>
            <a:srgbClr val="FFF3DC"/>
          </a:solidFill>
          <a:ln w="12700">
            <a:solidFill>
              <a:srgbClr val="E9D7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sz="850" b="1">
                <a:solidFill>
                  <a:srgbClr val="8A5A18"/>
                </a:solidFill>
                <a:latin typeface="Aptos"/>
              </a:rPr>
              <a:t>DONE IN ORDER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971800" y="2606040"/>
            <a:ext cx="2176272" cy="3154680"/>
          </a:xfrm>
          <a:prstGeom prst="roundRect">
            <a:avLst>
              <a:gd name="adj" fmla="val 8000"/>
            </a:avLst>
          </a:prstGeom>
          <a:solidFill>
            <a:srgbClr val="FFFDF7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Oval 14"/>
          <p:cNvSpPr/>
          <p:nvPr/>
        </p:nvSpPr>
        <p:spPr>
          <a:xfrm>
            <a:off x="3154680" y="2807208"/>
            <a:ext cx="384048" cy="384048"/>
          </a:xfrm>
          <a:prstGeom prst="ellipse">
            <a:avLst/>
          </a:prstGeom>
          <a:solidFill>
            <a:srgbClr val="0D4B36"/>
          </a:solidFill>
          <a:ln>
            <a:solidFill>
              <a:srgbClr val="0D4B3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sz="1300" b="1">
                <a:solidFill>
                  <a:srgbClr val="FFFFFF"/>
                </a:solidFill>
                <a:latin typeface="Aptos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54680" y="3429000"/>
            <a:ext cx="1810512" cy="292608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700" b="1">
                <a:solidFill>
                  <a:srgbClr val="11231D"/>
                </a:solidFill>
                <a:latin typeface="Aptos"/>
              </a:rPr>
              <a:t>Profile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54680" y="3840480"/>
            <a:ext cx="1866280" cy="650947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50" b="0" dirty="0">
                <a:solidFill>
                  <a:srgbClr val="706B60"/>
                </a:solidFill>
                <a:latin typeface="Aptos"/>
              </a:rPr>
              <a:t>Add public identity, </a:t>
            </a:r>
            <a:br>
              <a:rPr lang="en-MY" sz="1250" b="0" dirty="0">
                <a:solidFill>
                  <a:srgbClr val="706B60"/>
                </a:solidFill>
                <a:latin typeface="Aptos"/>
              </a:rPr>
            </a:br>
            <a:r>
              <a:rPr sz="1250" b="0" dirty="0">
                <a:solidFill>
                  <a:srgbClr val="706B60"/>
                </a:solidFill>
                <a:latin typeface="Aptos"/>
              </a:rPr>
              <a:t>WhatsApp, photos, logo, </a:t>
            </a:r>
            <a:br>
              <a:rPr lang="en-MY" sz="1250" b="0" dirty="0">
                <a:solidFill>
                  <a:srgbClr val="706B60"/>
                </a:solidFill>
                <a:latin typeface="Aptos"/>
              </a:rPr>
            </a:br>
            <a:r>
              <a:rPr sz="1250" b="0" dirty="0">
                <a:solidFill>
                  <a:srgbClr val="706B60"/>
                </a:solidFill>
                <a:latin typeface="Aptos"/>
              </a:rPr>
              <a:t>and verification.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136392" y="5221224"/>
            <a:ext cx="1078992" cy="310896"/>
          </a:xfrm>
          <a:prstGeom prst="roundRect">
            <a:avLst>
              <a:gd name="adj" fmla="val 8000"/>
            </a:avLst>
          </a:prstGeom>
          <a:solidFill>
            <a:srgbClr val="FFF3DC"/>
          </a:solidFill>
          <a:ln w="12700">
            <a:solidFill>
              <a:srgbClr val="E9D7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sz="850" b="1">
                <a:solidFill>
                  <a:srgbClr val="8A5A18"/>
                </a:solidFill>
                <a:latin typeface="Aptos"/>
              </a:rPr>
              <a:t>DONE IN ORDER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285232" y="2606040"/>
            <a:ext cx="2176272" cy="3154680"/>
          </a:xfrm>
          <a:prstGeom prst="roundRect">
            <a:avLst>
              <a:gd name="adj" fmla="val 8000"/>
            </a:avLst>
          </a:prstGeom>
          <a:solidFill>
            <a:srgbClr val="FFFDF7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Oval 19"/>
          <p:cNvSpPr/>
          <p:nvPr/>
        </p:nvSpPr>
        <p:spPr>
          <a:xfrm>
            <a:off x="5468112" y="2807208"/>
            <a:ext cx="384048" cy="384048"/>
          </a:xfrm>
          <a:prstGeom prst="ellipse">
            <a:avLst/>
          </a:prstGeom>
          <a:solidFill>
            <a:srgbClr val="0D4B36"/>
          </a:solidFill>
          <a:ln>
            <a:solidFill>
              <a:srgbClr val="0D4B3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sz="1300" b="1">
                <a:solidFill>
                  <a:srgbClr val="FFFFFF"/>
                </a:solidFill>
                <a:latin typeface="Aptos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68112" y="3429000"/>
            <a:ext cx="1810512" cy="292608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700" b="1">
                <a:solidFill>
                  <a:srgbClr val="11231D"/>
                </a:solidFill>
                <a:latin typeface="Aptos"/>
              </a:rPr>
              <a:t>Areas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68112" y="3840480"/>
            <a:ext cx="1847109" cy="650947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50" b="0" dirty="0">
                <a:solidFill>
                  <a:srgbClr val="706B60"/>
                </a:solidFill>
                <a:latin typeface="Aptos"/>
              </a:rPr>
              <a:t>Create simple </a:t>
            </a:r>
            <a:br>
              <a:rPr lang="en-MY" sz="1250" b="0" dirty="0">
                <a:solidFill>
                  <a:srgbClr val="706B60"/>
                </a:solidFill>
                <a:latin typeface="Aptos"/>
              </a:rPr>
            </a:br>
            <a:r>
              <a:rPr sz="1250" b="0" dirty="0">
                <a:solidFill>
                  <a:srgbClr val="706B60"/>
                </a:solidFill>
                <a:latin typeface="Aptos"/>
              </a:rPr>
              <a:t>buyer browsing sections </a:t>
            </a:r>
            <a:br>
              <a:rPr lang="en-MY" sz="1250" b="0" dirty="0">
                <a:solidFill>
                  <a:srgbClr val="706B60"/>
                </a:solidFill>
                <a:latin typeface="Aptos"/>
              </a:rPr>
            </a:br>
            <a:r>
              <a:rPr sz="1250" b="0" dirty="0">
                <a:solidFill>
                  <a:srgbClr val="706B60"/>
                </a:solidFill>
                <a:latin typeface="Aptos"/>
              </a:rPr>
              <a:t>by location.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449824" y="5221224"/>
            <a:ext cx="1078992" cy="310896"/>
          </a:xfrm>
          <a:prstGeom prst="roundRect">
            <a:avLst>
              <a:gd name="adj" fmla="val 8000"/>
            </a:avLst>
          </a:prstGeom>
          <a:solidFill>
            <a:srgbClr val="FFF3DC"/>
          </a:solidFill>
          <a:ln w="12700">
            <a:solidFill>
              <a:srgbClr val="E9D7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sz="850" b="1">
                <a:solidFill>
                  <a:srgbClr val="8A5A18"/>
                </a:solidFill>
                <a:latin typeface="Aptos"/>
              </a:rPr>
              <a:t>DONE IN ORDER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598664" y="2606040"/>
            <a:ext cx="2176272" cy="3154680"/>
          </a:xfrm>
          <a:prstGeom prst="roundRect">
            <a:avLst>
              <a:gd name="adj" fmla="val 8000"/>
            </a:avLst>
          </a:prstGeom>
          <a:solidFill>
            <a:srgbClr val="FFFDF7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Oval 24"/>
          <p:cNvSpPr/>
          <p:nvPr/>
        </p:nvSpPr>
        <p:spPr>
          <a:xfrm>
            <a:off x="7781544" y="2807208"/>
            <a:ext cx="384048" cy="384048"/>
          </a:xfrm>
          <a:prstGeom prst="ellipse">
            <a:avLst/>
          </a:prstGeom>
          <a:solidFill>
            <a:srgbClr val="0D4B36"/>
          </a:solidFill>
          <a:ln>
            <a:solidFill>
              <a:srgbClr val="0D4B3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sz="1300" b="1">
                <a:solidFill>
                  <a:srgbClr val="FFFFFF"/>
                </a:solidFill>
                <a:latin typeface="Aptos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81544" y="3429000"/>
            <a:ext cx="1810512" cy="292608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700" b="1">
                <a:solidFill>
                  <a:srgbClr val="11231D"/>
                </a:solidFill>
                <a:latin typeface="Aptos"/>
              </a:rPr>
              <a:t>Units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81544" y="3840480"/>
            <a:ext cx="1534331" cy="843308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50" b="0" dirty="0">
                <a:solidFill>
                  <a:srgbClr val="706B60"/>
                </a:solidFill>
                <a:latin typeface="Aptos"/>
              </a:rPr>
              <a:t>Import listings, </a:t>
            </a:r>
            <a:br>
              <a:rPr lang="en-MY" sz="1250" b="0" dirty="0">
                <a:solidFill>
                  <a:srgbClr val="706B60"/>
                </a:solidFill>
                <a:latin typeface="Aptos"/>
              </a:rPr>
            </a:br>
            <a:r>
              <a:rPr sz="1250" b="0" dirty="0">
                <a:solidFill>
                  <a:srgbClr val="706B60"/>
                </a:solidFill>
                <a:latin typeface="Aptos"/>
              </a:rPr>
              <a:t>review drafts, </a:t>
            </a:r>
            <a:br>
              <a:rPr lang="en-MY" sz="1250" b="0" dirty="0">
                <a:solidFill>
                  <a:srgbClr val="706B60"/>
                </a:solidFill>
                <a:latin typeface="Aptos"/>
              </a:rPr>
            </a:br>
            <a:r>
              <a:rPr sz="1250" b="0" dirty="0">
                <a:solidFill>
                  <a:srgbClr val="706B60"/>
                </a:solidFill>
                <a:latin typeface="Aptos"/>
              </a:rPr>
              <a:t>upload photos, </a:t>
            </a:r>
            <a:br>
              <a:rPr lang="en-MY" sz="1250" b="0" dirty="0">
                <a:solidFill>
                  <a:srgbClr val="706B60"/>
                </a:solidFill>
                <a:latin typeface="Aptos"/>
              </a:rPr>
            </a:br>
            <a:r>
              <a:rPr sz="1250" b="0" dirty="0">
                <a:solidFill>
                  <a:srgbClr val="706B60"/>
                </a:solidFill>
                <a:latin typeface="Aptos"/>
              </a:rPr>
              <a:t>and organize media.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763256" y="5221224"/>
            <a:ext cx="1078992" cy="310896"/>
          </a:xfrm>
          <a:prstGeom prst="roundRect">
            <a:avLst>
              <a:gd name="adj" fmla="val 8000"/>
            </a:avLst>
          </a:prstGeom>
          <a:solidFill>
            <a:srgbClr val="FFF3DC"/>
          </a:solidFill>
          <a:ln w="12700">
            <a:solidFill>
              <a:srgbClr val="E9D7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sz="850" b="1">
                <a:solidFill>
                  <a:srgbClr val="8A5A18"/>
                </a:solidFill>
                <a:latin typeface="Aptos"/>
              </a:rPr>
              <a:t>DONE IN ORDER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9912096" y="2606040"/>
            <a:ext cx="2176272" cy="3154680"/>
          </a:xfrm>
          <a:prstGeom prst="roundRect">
            <a:avLst>
              <a:gd name="adj" fmla="val 8000"/>
            </a:avLst>
          </a:prstGeom>
          <a:solidFill>
            <a:srgbClr val="FFFDF7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Oval 29"/>
          <p:cNvSpPr/>
          <p:nvPr/>
        </p:nvSpPr>
        <p:spPr>
          <a:xfrm>
            <a:off x="10094976" y="2807208"/>
            <a:ext cx="384048" cy="384048"/>
          </a:xfrm>
          <a:prstGeom prst="ellipse">
            <a:avLst/>
          </a:prstGeom>
          <a:solidFill>
            <a:srgbClr val="0D4B36"/>
          </a:solidFill>
          <a:ln>
            <a:solidFill>
              <a:srgbClr val="0D4B3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sz="1300" b="1">
                <a:solidFill>
                  <a:srgbClr val="FFFFFF"/>
                </a:solidFill>
                <a:latin typeface="Aptos"/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94976" y="3429000"/>
            <a:ext cx="1810512" cy="292608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700" b="1">
                <a:solidFill>
                  <a:srgbClr val="11231D"/>
                </a:solidFill>
                <a:latin typeface="Aptos"/>
              </a:rPr>
              <a:t>Share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094976" y="3840480"/>
            <a:ext cx="1664238" cy="650947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50" b="0" dirty="0">
                <a:solidFill>
                  <a:srgbClr val="706B60"/>
                </a:solidFill>
                <a:latin typeface="Aptos"/>
              </a:rPr>
              <a:t>Open deck, copy link, </a:t>
            </a:r>
            <a:br>
              <a:rPr lang="en-MY" sz="1250" b="0" dirty="0">
                <a:solidFill>
                  <a:srgbClr val="706B60"/>
                </a:solidFill>
                <a:latin typeface="Aptos"/>
              </a:rPr>
            </a:br>
            <a:r>
              <a:rPr sz="1250" b="0" dirty="0">
                <a:solidFill>
                  <a:srgbClr val="706B60"/>
                </a:solidFill>
                <a:latin typeface="Aptos"/>
              </a:rPr>
              <a:t>send WhatsApp, </a:t>
            </a:r>
            <a:br>
              <a:rPr lang="en-MY" sz="1250" b="0" dirty="0">
                <a:solidFill>
                  <a:srgbClr val="706B60"/>
                </a:solidFill>
                <a:latin typeface="Aptos"/>
              </a:rPr>
            </a:br>
            <a:r>
              <a:rPr sz="1250" b="0" dirty="0">
                <a:solidFill>
                  <a:srgbClr val="706B60"/>
                </a:solidFill>
                <a:latin typeface="Aptos"/>
              </a:rPr>
              <a:t>or show QR code.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0076688" y="5221224"/>
            <a:ext cx="1078992" cy="310896"/>
          </a:xfrm>
          <a:prstGeom prst="roundRect">
            <a:avLst>
              <a:gd name="adj" fmla="val 8000"/>
            </a:avLst>
          </a:prstGeom>
          <a:solidFill>
            <a:srgbClr val="FFF3DC"/>
          </a:solidFill>
          <a:ln w="12700">
            <a:solidFill>
              <a:srgbClr val="E9D7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sz="850" b="1">
                <a:solidFill>
                  <a:srgbClr val="8A5A18"/>
                </a:solidFill>
                <a:latin typeface="Aptos"/>
              </a:rPr>
              <a:t>DONE IN ORDER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608" y="201168"/>
            <a:ext cx="11612880" cy="585216"/>
          </a:xfrm>
          <a:prstGeom prst="roundRect">
            <a:avLst>
              <a:gd name="adj" fmla="val 8000"/>
            </a:avLst>
          </a:prstGeom>
          <a:solidFill>
            <a:srgbClr val="FFFDF7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3" name="TextBox 2"/>
          <p:cNvSpPr txBox="1"/>
          <p:nvPr/>
        </p:nvSpPr>
        <p:spPr>
          <a:xfrm>
            <a:off x="512064" y="347472"/>
            <a:ext cx="801758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UnitDeck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5960" y="320040"/>
            <a:ext cx="2460930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Step 30 | Submit for public review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82433" y="320040"/>
            <a:ext cx="930447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pPr algn="r"/>
            <a:r>
              <a:rPr sz="1200" b="1">
                <a:solidFill>
                  <a:srgbClr val="706B60"/>
                </a:solidFill>
                <a:latin typeface="Aptos"/>
              </a:rPr>
              <a:t>Unit review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6032" y="896112"/>
            <a:ext cx="11686032" cy="566928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pic>
        <p:nvPicPr>
          <p:cNvPr id="7" name="Picture 6" descr="slide-20-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132856"/>
            <a:ext cx="11466576" cy="519579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96112" y="4801600"/>
            <a:ext cx="2971800" cy="658368"/>
          </a:xfrm>
          <a:prstGeom prst="roundRect">
            <a:avLst>
              <a:gd name="adj" fmla="val 8000"/>
            </a:avLst>
          </a:prstGeom>
          <a:solidFill>
            <a:srgbClr val="FFF7D7"/>
          </a:solidFill>
          <a:ln w="12700">
            <a:solidFill>
              <a:srgbClr val="E0B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0" name="TextBox 9"/>
          <p:cNvSpPr txBox="1"/>
          <p:nvPr/>
        </p:nvSpPr>
        <p:spPr>
          <a:xfrm>
            <a:off x="1236337" y="4894163"/>
            <a:ext cx="729623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A77028"/>
                </a:solidFill>
                <a:latin typeface="Aptos"/>
              </a:rPr>
              <a:t>DO THIS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1745" y="5130907"/>
            <a:ext cx="1807354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11231D"/>
                </a:solidFill>
                <a:latin typeface="Aptos"/>
              </a:rPr>
              <a:t>Tick public deck review.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608" y="201168"/>
            <a:ext cx="11612880" cy="585216"/>
          </a:xfrm>
          <a:prstGeom prst="roundRect">
            <a:avLst>
              <a:gd name="adj" fmla="val 8000"/>
            </a:avLst>
          </a:prstGeom>
          <a:solidFill>
            <a:srgbClr val="FFFDF7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3" name="TextBox 2"/>
          <p:cNvSpPr txBox="1"/>
          <p:nvPr/>
        </p:nvSpPr>
        <p:spPr>
          <a:xfrm>
            <a:off x="512064" y="347472"/>
            <a:ext cx="801758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UnitDeck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5960" y="320040"/>
            <a:ext cx="3167662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Steps 31 to 31A | Organize photos and cover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37146" y="320040"/>
            <a:ext cx="575734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pPr algn="r"/>
            <a:r>
              <a:rPr sz="1200" b="1">
                <a:solidFill>
                  <a:srgbClr val="706B60"/>
                </a:solidFill>
                <a:latin typeface="Aptos"/>
              </a:rPr>
              <a:t>Media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6032" y="896112"/>
            <a:ext cx="11686032" cy="566928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pic>
        <p:nvPicPr>
          <p:cNvPr id="7" name="Picture 6" descr="slide-21-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122106"/>
            <a:ext cx="11466576" cy="521729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895874" y="3730752"/>
            <a:ext cx="2971800" cy="658368"/>
          </a:xfrm>
          <a:prstGeom prst="roundRect">
            <a:avLst>
              <a:gd name="adj" fmla="val 8000"/>
            </a:avLst>
          </a:prstGeom>
          <a:solidFill>
            <a:srgbClr val="FFF7D7"/>
          </a:solidFill>
          <a:ln w="12700">
            <a:solidFill>
              <a:srgbClr val="E0B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0" name="TextBox 9"/>
          <p:cNvSpPr txBox="1"/>
          <p:nvPr/>
        </p:nvSpPr>
        <p:spPr>
          <a:xfrm>
            <a:off x="5133622" y="3764087"/>
            <a:ext cx="729623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A77028"/>
                </a:solidFill>
                <a:latin typeface="Aptos"/>
              </a:rPr>
              <a:t>DO THIS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33622" y="4055953"/>
            <a:ext cx="1732334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11231D"/>
                </a:solidFill>
                <a:latin typeface="Aptos"/>
              </a:rPr>
              <a:t>Choose photo section.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710812" y="5617022"/>
            <a:ext cx="1873827" cy="658368"/>
          </a:xfrm>
          <a:prstGeom prst="roundRect">
            <a:avLst>
              <a:gd name="adj" fmla="val 8000"/>
            </a:avLst>
          </a:prstGeom>
          <a:solidFill>
            <a:srgbClr val="E9F7EF"/>
          </a:solidFill>
          <a:ln w="12700">
            <a:solidFill>
              <a:srgbClr val="A9D9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5" name="TextBox 14"/>
          <p:cNvSpPr txBox="1"/>
          <p:nvPr/>
        </p:nvSpPr>
        <p:spPr>
          <a:xfrm>
            <a:off x="1965960" y="5699003"/>
            <a:ext cx="660822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A77028"/>
                </a:solidFill>
                <a:latin typeface="Aptos"/>
              </a:rPr>
              <a:t>CHECK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65960" y="5946206"/>
            <a:ext cx="1432828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11231D"/>
                </a:solidFill>
                <a:latin typeface="Aptos"/>
              </a:rPr>
              <a:t>Set the best cover.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608" y="201168"/>
            <a:ext cx="11612880" cy="585216"/>
          </a:xfrm>
          <a:prstGeom prst="roundRect">
            <a:avLst>
              <a:gd name="adj" fmla="val 8000"/>
            </a:avLst>
          </a:prstGeom>
          <a:solidFill>
            <a:srgbClr val="FFFDF7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3" name="TextBox 2"/>
          <p:cNvSpPr txBox="1"/>
          <p:nvPr/>
        </p:nvSpPr>
        <p:spPr>
          <a:xfrm>
            <a:off x="512064" y="347472"/>
            <a:ext cx="801758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UnitDeck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5960" y="320040"/>
            <a:ext cx="2055756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Step 32 | Save and continue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82433" y="320040"/>
            <a:ext cx="930447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pPr algn="r"/>
            <a:r>
              <a:rPr sz="1200" b="1">
                <a:solidFill>
                  <a:srgbClr val="706B60"/>
                </a:solidFill>
                <a:latin typeface="Aptos"/>
              </a:rPr>
              <a:t>Unit review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6032" y="896112"/>
            <a:ext cx="11686032" cy="566928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pic>
        <p:nvPicPr>
          <p:cNvPr id="7" name="Picture 6" descr="slide-22-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132856"/>
            <a:ext cx="11466576" cy="519579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94288" y="4061906"/>
            <a:ext cx="2971800" cy="658368"/>
          </a:xfrm>
          <a:prstGeom prst="roundRect">
            <a:avLst>
              <a:gd name="adj" fmla="val 8000"/>
            </a:avLst>
          </a:prstGeom>
          <a:solidFill>
            <a:srgbClr val="FFF7D7"/>
          </a:solidFill>
          <a:ln w="12700">
            <a:solidFill>
              <a:srgbClr val="E0B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0" name="TextBox 9"/>
          <p:cNvSpPr txBox="1"/>
          <p:nvPr/>
        </p:nvSpPr>
        <p:spPr>
          <a:xfrm>
            <a:off x="7259508" y="4168429"/>
            <a:ext cx="729623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A77028"/>
                </a:solidFill>
                <a:latin typeface="Aptos"/>
              </a:rPr>
              <a:t>DO THIS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7426" y="4391090"/>
            <a:ext cx="1477905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11231D"/>
                </a:solidFill>
                <a:latin typeface="Aptos"/>
              </a:rPr>
              <a:t>Save and continue.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109460" y="5102646"/>
            <a:ext cx="2971800" cy="658369"/>
          </a:xfrm>
          <a:prstGeom prst="roundRect">
            <a:avLst>
              <a:gd name="adj" fmla="val 8000"/>
            </a:avLst>
          </a:prstGeom>
          <a:solidFill>
            <a:srgbClr val="E9F7EF"/>
          </a:solidFill>
          <a:ln w="12700">
            <a:solidFill>
              <a:srgbClr val="A9D9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5" name="TextBox 14"/>
          <p:cNvSpPr txBox="1"/>
          <p:nvPr/>
        </p:nvSpPr>
        <p:spPr>
          <a:xfrm>
            <a:off x="7109460" y="5147586"/>
            <a:ext cx="660822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A77028"/>
                </a:solidFill>
                <a:latin typeface="Aptos"/>
              </a:rPr>
              <a:t>CHECK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09460" y="5363338"/>
            <a:ext cx="2986972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11231D"/>
                </a:solidFill>
                <a:latin typeface="Aptos"/>
              </a:rPr>
              <a:t>You should return to My Units or the unit.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608" y="201168"/>
            <a:ext cx="11612880" cy="585216"/>
          </a:xfrm>
          <a:prstGeom prst="roundRect">
            <a:avLst>
              <a:gd name="adj" fmla="val 8000"/>
            </a:avLst>
          </a:prstGeom>
          <a:solidFill>
            <a:srgbClr val="FFFDF7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3" name="TextBox 2"/>
          <p:cNvSpPr txBox="1"/>
          <p:nvPr/>
        </p:nvSpPr>
        <p:spPr>
          <a:xfrm>
            <a:off x="512064" y="347472"/>
            <a:ext cx="801758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UnitDeck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5960" y="320040"/>
            <a:ext cx="2333331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Step 33 | Check My Units status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6840" y="320040"/>
            <a:ext cx="756040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pPr algn="r"/>
            <a:r>
              <a:rPr sz="1200" b="1">
                <a:solidFill>
                  <a:srgbClr val="706B60"/>
                </a:solidFill>
                <a:latin typeface="Aptos"/>
              </a:rPr>
              <a:t>My Units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6032" y="896112"/>
            <a:ext cx="11686032" cy="566928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pic>
        <p:nvPicPr>
          <p:cNvPr id="7" name="Picture 6" descr="slide-23-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125689"/>
            <a:ext cx="11466576" cy="521012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96112" y="1895781"/>
            <a:ext cx="2971800" cy="658368"/>
          </a:xfrm>
          <a:prstGeom prst="roundRect">
            <a:avLst>
              <a:gd name="adj" fmla="val 8000"/>
            </a:avLst>
          </a:prstGeom>
          <a:solidFill>
            <a:srgbClr val="FFF7D7"/>
          </a:solidFill>
          <a:ln w="12700">
            <a:solidFill>
              <a:srgbClr val="E0B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0" name="TextBox 9"/>
          <p:cNvSpPr txBox="1"/>
          <p:nvPr/>
        </p:nvSpPr>
        <p:spPr>
          <a:xfrm>
            <a:off x="1063437" y="1979772"/>
            <a:ext cx="729623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A77028"/>
                </a:solidFill>
                <a:latin typeface="Aptos"/>
              </a:rPr>
              <a:t>DO THIS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3437" y="2238304"/>
            <a:ext cx="1805046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11231D"/>
                </a:solidFill>
                <a:latin typeface="Aptos"/>
              </a:rPr>
              <a:t>Look for Visible in deck.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125673" y="5046510"/>
            <a:ext cx="2971800" cy="658368"/>
          </a:xfrm>
          <a:prstGeom prst="roundRect">
            <a:avLst>
              <a:gd name="adj" fmla="val 8000"/>
            </a:avLst>
          </a:prstGeom>
          <a:solidFill>
            <a:srgbClr val="E9F7EF"/>
          </a:solidFill>
          <a:ln w="12700">
            <a:solidFill>
              <a:srgbClr val="A9D9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5" name="TextBox 14"/>
          <p:cNvSpPr txBox="1"/>
          <p:nvPr/>
        </p:nvSpPr>
        <p:spPr>
          <a:xfrm>
            <a:off x="8220438" y="5086582"/>
            <a:ext cx="660822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A77028"/>
                </a:solidFill>
                <a:latin typeface="Aptos"/>
              </a:rPr>
              <a:t>CHECK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20438" y="5400626"/>
            <a:ext cx="2749984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11231D"/>
                </a:solidFill>
                <a:latin typeface="Aptos"/>
              </a:rPr>
              <a:t>If the unit is not visible, check review.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608" y="201168"/>
            <a:ext cx="11612880" cy="585216"/>
          </a:xfrm>
          <a:prstGeom prst="roundRect">
            <a:avLst>
              <a:gd name="adj" fmla="val 8000"/>
            </a:avLst>
          </a:prstGeom>
          <a:solidFill>
            <a:srgbClr val="FFFDF7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3" name="TextBox 2"/>
          <p:cNvSpPr txBox="1"/>
          <p:nvPr/>
        </p:nvSpPr>
        <p:spPr>
          <a:xfrm>
            <a:off x="512064" y="347472"/>
            <a:ext cx="801758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UnitDeck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5960" y="320040"/>
            <a:ext cx="2090765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Step 33A | Use More Actions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6840" y="320040"/>
            <a:ext cx="756040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pPr algn="r"/>
            <a:r>
              <a:rPr sz="1200" b="1">
                <a:solidFill>
                  <a:srgbClr val="706B60"/>
                </a:solidFill>
                <a:latin typeface="Aptos"/>
              </a:rPr>
              <a:t>My Units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6032" y="896112"/>
            <a:ext cx="11686032" cy="566928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pic>
        <p:nvPicPr>
          <p:cNvPr id="7" name="Picture 6" descr="slide-24-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104189"/>
            <a:ext cx="11466576" cy="525312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043948" y="2891104"/>
            <a:ext cx="4023852" cy="992638"/>
          </a:xfrm>
          <a:prstGeom prst="roundRect">
            <a:avLst>
              <a:gd name="adj" fmla="val 8000"/>
            </a:avLst>
          </a:prstGeom>
          <a:solidFill>
            <a:srgbClr val="FFF7D7"/>
          </a:solidFill>
          <a:ln w="12700">
            <a:solidFill>
              <a:srgbClr val="E0B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0" name="TextBox 9"/>
          <p:cNvSpPr txBox="1"/>
          <p:nvPr/>
        </p:nvSpPr>
        <p:spPr>
          <a:xfrm>
            <a:off x="5169623" y="3238915"/>
            <a:ext cx="729623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A77028"/>
                </a:solidFill>
                <a:latin typeface="Aptos"/>
              </a:rPr>
              <a:t>DO THIS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9623" y="3472219"/>
            <a:ext cx="3715569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11231D"/>
                </a:solidFill>
                <a:latin typeface="Aptos"/>
              </a:rPr>
              <a:t>Use More actions</a:t>
            </a:r>
            <a:r>
              <a:rPr lang="en-US" sz="1200" b="1" dirty="0">
                <a:solidFill>
                  <a:srgbClr val="11231D"/>
                </a:solidFill>
                <a:latin typeface="Aptos"/>
              </a:rPr>
              <a:t> if you need to delete or unpublish</a:t>
            </a:r>
            <a:endParaRPr sz="1200" b="1" dirty="0">
              <a:solidFill>
                <a:srgbClr val="11231D"/>
              </a:solidFill>
              <a:latin typeface="Apto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8354840" y="3191606"/>
            <a:ext cx="530352" cy="228600"/>
          </a:xfrm>
          <a:prstGeom prst="rightArrow">
            <a:avLst/>
          </a:prstGeom>
          <a:solidFill>
            <a:srgbClr val="C43D5B"/>
          </a:solidFill>
          <a:ln>
            <a:solidFill>
              <a:srgbClr val="C43D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608" y="201168"/>
            <a:ext cx="11612880" cy="585216"/>
          </a:xfrm>
          <a:prstGeom prst="roundRect">
            <a:avLst>
              <a:gd name="adj" fmla="val 8000"/>
            </a:avLst>
          </a:prstGeom>
          <a:solidFill>
            <a:srgbClr val="FFFDF7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3" name="TextBox 2"/>
          <p:cNvSpPr txBox="1"/>
          <p:nvPr/>
        </p:nvSpPr>
        <p:spPr>
          <a:xfrm>
            <a:off x="512064" y="347472"/>
            <a:ext cx="801758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UnitDeck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5960" y="320040"/>
            <a:ext cx="2437527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Step 34 | Confirm deck readiness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30972" y="320040"/>
            <a:ext cx="881908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pPr algn="r"/>
            <a:r>
              <a:rPr sz="1200" b="1">
                <a:solidFill>
                  <a:srgbClr val="706B60"/>
                </a:solidFill>
                <a:latin typeface="Aptos"/>
              </a:rPr>
              <a:t>Readiness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6032" y="896112"/>
            <a:ext cx="11686032" cy="566928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pic>
        <p:nvPicPr>
          <p:cNvPr id="7" name="Picture 6" descr="slide-25-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118523"/>
            <a:ext cx="11466576" cy="522445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060133" y="3072384"/>
            <a:ext cx="2971800" cy="658368"/>
          </a:xfrm>
          <a:prstGeom prst="roundRect">
            <a:avLst>
              <a:gd name="adj" fmla="val 8000"/>
            </a:avLst>
          </a:prstGeom>
          <a:solidFill>
            <a:srgbClr val="FFF7D7"/>
          </a:solidFill>
          <a:ln w="12700">
            <a:solidFill>
              <a:srgbClr val="E0B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0" name="TextBox 9"/>
          <p:cNvSpPr txBox="1"/>
          <p:nvPr/>
        </p:nvSpPr>
        <p:spPr>
          <a:xfrm>
            <a:off x="4139105" y="3160444"/>
            <a:ext cx="729623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A77028"/>
                </a:solidFill>
                <a:latin typeface="Aptos"/>
              </a:rPr>
              <a:t>DO THIS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40265" y="3407023"/>
            <a:ext cx="1739259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11231D"/>
                </a:solidFill>
                <a:latin typeface="Aptos"/>
              </a:rPr>
              <a:t>Check deck readiness.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337560" y="1612299"/>
            <a:ext cx="530352" cy="228600"/>
          </a:xfrm>
          <a:prstGeom prst="rightArrow">
            <a:avLst/>
          </a:prstGeom>
          <a:solidFill>
            <a:srgbClr val="C43D5B"/>
          </a:solidFill>
          <a:ln>
            <a:solidFill>
              <a:srgbClr val="C43D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3" name="Rounded Rectangle 12"/>
          <p:cNvSpPr/>
          <p:nvPr/>
        </p:nvSpPr>
        <p:spPr>
          <a:xfrm>
            <a:off x="7210044" y="3738584"/>
            <a:ext cx="2971800" cy="658368"/>
          </a:xfrm>
          <a:prstGeom prst="roundRect">
            <a:avLst>
              <a:gd name="adj" fmla="val 8000"/>
            </a:avLst>
          </a:prstGeom>
          <a:solidFill>
            <a:srgbClr val="E9F7EF"/>
          </a:solidFill>
          <a:ln w="12700">
            <a:solidFill>
              <a:srgbClr val="A9D9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5" name="TextBox 14"/>
          <p:cNvSpPr txBox="1"/>
          <p:nvPr/>
        </p:nvSpPr>
        <p:spPr>
          <a:xfrm>
            <a:off x="7225054" y="3809236"/>
            <a:ext cx="660822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A77028"/>
                </a:solidFill>
                <a:latin typeface="Aptos"/>
              </a:rPr>
              <a:t>CHECK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25054" y="4004046"/>
            <a:ext cx="2634632" cy="443198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11231D"/>
                </a:solidFill>
                <a:latin typeface="Aptos"/>
              </a:rPr>
              <a:t>When readiness is complete, share </a:t>
            </a:r>
            <a:br>
              <a:rPr lang="en-MY" sz="1200" b="1" dirty="0">
                <a:solidFill>
                  <a:srgbClr val="11231D"/>
                </a:solidFill>
                <a:latin typeface="Aptos"/>
              </a:rPr>
            </a:br>
            <a:r>
              <a:rPr sz="1200" b="1" dirty="0">
                <a:solidFill>
                  <a:srgbClr val="11231D"/>
                </a:solidFill>
                <a:latin typeface="Aptos"/>
              </a:rPr>
              <a:t>the</a:t>
            </a:r>
            <a:r>
              <a:rPr lang="en-MY" sz="1200" b="1" dirty="0">
                <a:solidFill>
                  <a:srgbClr val="11231D"/>
                </a:solidFill>
                <a:latin typeface="Aptos"/>
              </a:rPr>
              <a:t> deck!</a:t>
            </a:r>
            <a:endParaRPr sz="1200" b="1" dirty="0">
              <a:solidFill>
                <a:srgbClr val="11231D"/>
              </a:solidFill>
              <a:latin typeface="Aptos"/>
            </a:endParaRPr>
          </a:p>
        </p:txBody>
      </p:sp>
      <p:sp>
        <p:nvSpPr>
          <p:cNvPr id="17" name="Left Arrow 16"/>
          <p:cNvSpPr/>
          <p:nvPr/>
        </p:nvSpPr>
        <p:spPr>
          <a:xfrm rot="10800000">
            <a:off x="9859686" y="4004046"/>
            <a:ext cx="530352" cy="228600"/>
          </a:xfrm>
          <a:prstGeom prst="leftArrow">
            <a:avLst/>
          </a:prstGeom>
          <a:solidFill>
            <a:srgbClr val="C43D5B"/>
          </a:solidFill>
          <a:ln>
            <a:solidFill>
              <a:srgbClr val="C43D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608" y="201168"/>
            <a:ext cx="11612880" cy="585216"/>
          </a:xfrm>
          <a:prstGeom prst="roundRect">
            <a:avLst>
              <a:gd name="adj" fmla="val 8000"/>
            </a:avLst>
          </a:prstGeom>
          <a:solidFill>
            <a:srgbClr val="FFFDF7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3" name="TextBox 2"/>
          <p:cNvSpPr txBox="1"/>
          <p:nvPr/>
        </p:nvSpPr>
        <p:spPr>
          <a:xfrm>
            <a:off x="512064" y="347472"/>
            <a:ext cx="801758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UnitDeck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5960" y="320040"/>
            <a:ext cx="2781531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Steps 35 to 36A | Share the buyer deck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59716" y="320040"/>
            <a:ext cx="553164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pPr algn="r"/>
            <a:r>
              <a:rPr sz="1200" b="1">
                <a:solidFill>
                  <a:srgbClr val="706B60"/>
                </a:solidFill>
                <a:latin typeface="Aptos"/>
              </a:rPr>
              <a:t>Share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6032" y="896112"/>
            <a:ext cx="11686032" cy="566928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pic>
        <p:nvPicPr>
          <p:cNvPr id="7" name="Picture 6" descr="slide-01-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154356"/>
            <a:ext cx="11466576" cy="515279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646016" y="1282372"/>
            <a:ext cx="2971800" cy="658368"/>
          </a:xfrm>
          <a:prstGeom prst="roundRect">
            <a:avLst>
              <a:gd name="adj" fmla="val 8000"/>
            </a:avLst>
          </a:prstGeom>
          <a:solidFill>
            <a:srgbClr val="FFF7D7"/>
          </a:solidFill>
          <a:ln w="12700">
            <a:solidFill>
              <a:srgbClr val="E0B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0" name="TextBox 9"/>
          <p:cNvSpPr txBox="1"/>
          <p:nvPr/>
        </p:nvSpPr>
        <p:spPr>
          <a:xfrm>
            <a:off x="6816796" y="1398770"/>
            <a:ext cx="729623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A77028"/>
                </a:solidFill>
                <a:latin typeface="Aptos"/>
              </a:rPr>
              <a:t>DO THIS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16796" y="1669755"/>
            <a:ext cx="1778564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11231D"/>
                </a:solidFill>
                <a:latin typeface="Aptos"/>
              </a:rPr>
              <a:t>Copy link or WhatsApp.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963853" y="5300297"/>
            <a:ext cx="2971800" cy="658368"/>
          </a:xfrm>
          <a:prstGeom prst="roundRect">
            <a:avLst>
              <a:gd name="adj" fmla="val 8000"/>
            </a:avLst>
          </a:prstGeom>
          <a:solidFill>
            <a:srgbClr val="E9F7EF"/>
          </a:solidFill>
          <a:ln w="12700">
            <a:solidFill>
              <a:srgbClr val="A9D9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5" name="TextBox 14"/>
          <p:cNvSpPr txBox="1"/>
          <p:nvPr/>
        </p:nvSpPr>
        <p:spPr>
          <a:xfrm>
            <a:off x="5158104" y="5375711"/>
            <a:ext cx="660822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A77028"/>
                </a:solidFill>
                <a:latin typeface="Aptos"/>
              </a:rPr>
              <a:t>CHECK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58104" y="5634243"/>
            <a:ext cx="2023503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11231D"/>
                </a:solidFill>
                <a:latin typeface="Aptos"/>
              </a:rPr>
              <a:t>Open once before sending.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608" y="201168"/>
            <a:ext cx="11612880" cy="585216"/>
          </a:xfrm>
          <a:prstGeom prst="roundRect">
            <a:avLst>
              <a:gd name="adj" fmla="val 8000"/>
            </a:avLst>
          </a:prstGeom>
          <a:solidFill>
            <a:srgbClr val="FFFDF7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12064" y="347472"/>
            <a:ext cx="1463040" cy="219456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350" b="1">
                <a:solidFill>
                  <a:srgbClr val="11231D"/>
                </a:solidFill>
                <a:latin typeface="Aptos"/>
              </a:rPr>
              <a:t>UnitDeck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5960" y="320040"/>
            <a:ext cx="6766560" cy="2560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500" b="1">
                <a:solidFill>
                  <a:srgbClr val="11231D"/>
                </a:solidFill>
                <a:latin typeface="Aptos"/>
              </a:rPr>
              <a:t>Step 1 | Request beta access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61120" y="320040"/>
            <a:ext cx="2651760" cy="2560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pPr algn="r"/>
            <a:r>
              <a:rPr sz="1250" b="1">
                <a:solidFill>
                  <a:srgbClr val="706B60"/>
                </a:solidFill>
                <a:latin typeface="Aptos"/>
              </a:rPr>
              <a:t>Account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6032" y="896112"/>
            <a:ext cx="11686032" cy="566928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slide-03-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140022"/>
            <a:ext cx="11466576" cy="518145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349240" y="3401567"/>
            <a:ext cx="2971800" cy="658368"/>
          </a:xfrm>
          <a:prstGeom prst="roundRect">
            <a:avLst>
              <a:gd name="adj" fmla="val 8000"/>
            </a:avLst>
          </a:prstGeom>
          <a:solidFill>
            <a:srgbClr val="FFF7D7"/>
          </a:solidFill>
          <a:ln w="12700">
            <a:solidFill>
              <a:srgbClr val="E0B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5546278" y="3555353"/>
            <a:ext cx="729623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A77028"/>
                </a:solidFill>
                <a:latin typeface="Aptos"/>
              </a:rPr>
              <a:t>DO THIS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5467" y="3721607"/>
            <a:ext cx="2000612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11231D"/>
                </a:solidFill>
                <a:latin typeface="Aptos"/>
              </a:rPr>
              <a:t>Enter email and password.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7676830" y="3762755"/>
            <a:ext cx="530352" cy="228600"/>
          </a:xfrm>
          <a:prstGeom prst="rightArrow">
            <a:avLst/>
          </a:prstGeom>
          <a:solidFill>
            <a:srgbClr val="C43D5B"/>
          </a:solidFill>
          <a:ln>
            <a:solidFill>
              <a:srgbClr val="C43D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ounded Rectangle 12"/>
          <p:cNvSpPr/>
          <p:nvPr/>
        </p:nvSpPr>
        <p:spPr>
          <a:xfrm>
            <a:off x="5623560" y="5216222"/>
            <a:ext cx="2971800" cy="658368"/>
          </a:xfrm>
          <a:prstGeom prst="roundRect">
            <a:avLst>
              <a:gd name="adj" fmla="val 8000"/>
            </a:avLst>
          </a:prstGeom>
          <a:solidFill>
            <a:srgbClr val="E9F7EF"/>
          </a:solidFill>
          <a:ln w="12700">
            <a:solidFill>
              <a:srgbClr val="A9D9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5" name="TextBox 14"/>
          <p:cNvSpPr txBox="1"/>
          <p:nvPr/>
        </p:nvSpPr>
        <p:spPr>
          <a:xfrm>
            <a:off x="5861304" y="5293946"/>
            <a:ext cx="660822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A77028"/>
                </a:solidFill>
                <a:latin typeface="Aptos"/>
              </a:rPr>
              <a:t>CHECK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34456" y="5476826"/>
            <a:ext cx="2522550" cy="415370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11231D"/>
                </a:solidFill>
                <a:latin typeface="Aptos"/>
              </a:rPr>
              <a:t>After submitting, wait for approval</a:t>
            </a:r>
            <a:endParaRPr lang="en-US" sz="1200" b="1" dirty="0">
              <a:solidFill>
                <a:srgbClr val="11231D"/>
              </a:solidFill>
              <a:latin typeface="Aptos"/>
            </a:endParaRPr>
          </a:p>
          <a:p>
            <a:endParaRPr sz="1019" b="1" dirty="0">
              <a:solidFill>
                <a:srgbClr val="11231D"/>
              </a:solidFill>
              <a:latin typeface="Apto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608" y="201168"/>
            <a:ext cx="11612880" cy="585216"/>
          </a:xfrm>
          <a:prstGeom prst="roundRect">
            <a:avLst>
              <a:gd name="adj" fmla="val 8000"/>
            </a:avLst>
          </a:prstGeom>
          <a:solidFill>
            <a:srgbClr val="FFFDF7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12064" y="347472"/>
            <a:ext cx="1463040" cy="219456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350" b="1">
                <a:solidFill>
                  <a:srgbClr val="11231D"/>
                </a:solidFill>
                <a:latin typeface="Aptos"/>
              </a:rPr>
              <a:t>UnitDeck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5960" y="320040"/>
            <a:ext cx="6766560" cy="2560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500" b="1">
                <a:solidFill>
                  <a:srgbClr val="11231D"/>
                </a:solidFill>
                <a:latin typeface="Aptos"/>
              </a:rPr>
              <a:t>Step 2 | Log in to workspace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61120" y="320040"/>
            <a:ext cx="2651760" cy="2560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pPr algn="r"/>
            <a:r>
              <a:rPr sz="1250" b="1">
                <a:solidFill>
                  <a:srgbClr val="706B60"/>
                </a:solidFill>
                <a:latin typeface="Aptos"/>
              </a:rPr>
              <a:t>Account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6032" y="896112"/>
            <a:ext cx="11686032" cy="566928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 descr="slide-04-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125689"/>
            <a:ext cx="11466576" cy="521012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349240" y="3089190"/>
            <a:ext cx="2971800" cy="658368"/>
          </a:xfrm>
          <a:prstGeom prst="roundRect">
            <a:avLst>
              <a:gd name="adj" fmla="val 8000"/>
            </a:avLst>
          </a:prstGeom>
          <a:solidFill>
            <a:srgbClr val="FFF7D7"/>
          </a:solidFill>
          <a:ln w="12700">
            <a:solidFill>
              <a:srgbClr val="E0B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Oval 8"/>
          <p:cNvSpPr/>
          <p:nvPr/>
        </p:nvSpPr>
        <p:spPr>
          <a:xfrm>
            <a:off x="5445990" y="3253095"/>
            <a:ext cx="310896" cy="310896"/>
          </a:xfrm>
          <a:prstGeom prst="ellipse">
            <a:avLst/>
          </a:prstGeom>
          <a:solidFill>
            <a:srgbClr val="C43D5B"/>
          </a:solidFill>
          <a:ln>
            <a:solidFill>
              <a:srgbClr val="C43D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sz="950" b="1" dirty="0">
                <a:solidFill>
                  <a:srgbClr val="FFFFFF"/>
                </a:solidFill>
                <a:latin typeface="Aptos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11750" y="3246120"/>
            <a:ext cx="729623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A77028"/>
                </a:solidFill>
                <a:latin typeface="Aptos"/>
              </a:rPr>
              <a:t>DO THIS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11750" y="3419855"/>
            <a:ext cx="1609543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11231D"/>
                </a:solidFill>
                <a:latin typeface="Aptos"/>
              </a:rPr>
              <a:t>Log in after approval.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608" y="201168"/>
            <a:ext cx="11612880" cy="585216"/>
          </a:xfrm>
          <a:prstGeom prst="roundRect">
            <a:avLst>
              <a:gd name="adj" fmla="val 8000"/>
            </a:avLst>
          </a:prstGeom>
          <a:solidFill>
            <a:srgbClr val="FFFDF7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3" name="TextBox 2"/>
          <p:cNvSpPr txBox="1"/>
          <p:nvPr/>
        </p:nvSpPr>
        <p:spPr>
          <a:xfrm>
            <a:off x="512064" y="347472"/>
            <a:ext cx="801758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UnitDeck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5960" y="320040"/>
            <a:ext cx="1983876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Step 3 | Open profile setup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08292" y="320040"/>
            <a:ext cx="604588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pPr algn="r"/>
            <a:r>
              <a:rPr sz="1200" b="1">
                <a:solidFill>
                  <a:srgbClr val="706B60"/>
                </a:solidFill>
                <a:latin typeface="Aptos"/>
              </a:rPr>
              <a:t>Profile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6032" y="896112"/>
            <a:ext cx="11686032" cy="566928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pic>
        <p:nvPicPr>
          <p:cNvPr id="7" name="Picture 6" descr="slide-05-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2" y="1143606"/>
            <a:ext cx="11466576" cy="517429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534971" y="4189050"/>
            <a:ext cx="2971800" cy="658368"/>
          </a:xfrm>
          <a:prstGeom prst="roundRect">
            <a:avLst>
              <a:gd name="adj" fmla="val 8000"/>
            </a:avLst>
          </a:prstGeom>
          <a:solidFill>
            <a:srgbClr val="FFF7D7"/>
          </a:solidFill>
          <a:ln w="12700">
            <a:solidFill>
              <a:srgbClr val="E0B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9" name="Oval 8"/>
          <p:cNvSpPr/>
          <p:nvPr/>
        </p:nvSpPr>
        <p:spPr>
          <a:xfrm>
            <a:off x="5733060" y="4338952"/>
            <a:ext cx="310896" cy="310896"/>
          </a:xfrm>
          <a:prstGeom prst="ellipse">
            <a:avLst/>
          </a:prstGeom>
          <a:solidFill>
            <a:srgbClr val="C43D5B"/>
          </a:solidFill>
          <a:ln>
            <a:solidFill>
              <a:srgbClr val="C43D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sz="1200" b="1" dirty="0">
                <a:solidFill>
                  <a:srgbClr val="FFFFFF"/>
                </a:solidFill>
                <a:latin typeface="Aptos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85375" y="4235868"/>
            <a:ext cx="729623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A77028"/>
                </a:solidFill>
                <a:latin typeface="Aptos"/>
              </a:rPr>
              <a:t>DO THIS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85375" y="4518234"/>
            <a:ext cx="1346715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11231D"/>
                </a:solidFill>
                <a:latin typeface="Aptos"/>
              </a:rPr>
              <a:t>Click Edit profile.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608" y="201168"/>
            <a:ext cx="11612880" cy="585216"/>
          </a:xfrm>
          <a:prstGeom prst="roundRect">
            <a:avLst>
              <a:gd name="adj" fmla="val 8000"/>
            </a:avLst>
          </a:prstGeom>
          <a:solidFill>
            <a:srgbClr val="FFFDF7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3" name="TextBox 2"/>
          <p:cNvSpPr txBox="1"/>
          <p:nvPr/>
        </p:nvSpPr>
        <p:spPr>
          <a:xfrm>
            <a:off x="512064" y="347472"/>
            <a:ext cx="801758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UnitDeck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5960" y="320040"/>
            <a:ext cx="2759345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Steps 4 to 12 | Fill public agent details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08292" y="320040"/>
            <a:ext cx="604588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pPr algn="r"/>
            <a:r>
              <a:rPr sz="1200" b="1">
                <a:solidFill>
                  <a:srgbClr val="706B60"/>
                </a:solidFill>
                <a:latin typeface="Aptos"/>
              </a:rPr>
              <a:t>Profile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6032" y="896112"/>
            <a:ext cx="11686032" cy="566928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pic>
        <p:nvPicPr>
          <p:cNvPr id="7" name="Picture 6" descr="slide-06-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140022"/>
            <a:ext cx="11466576" cy="518145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30352" y="1304614"/>
            <a:ext cx="2971800" cy="658368"/>
          </a:xfrm>
          <a:prstGeom prst="roundRect">
            <a:avLst>
              <a:gd name="adj" fmla="val 8000"/>
            </a:avLst>
          </a:prstGeom>
          <a:solidFill>
            <a:srgbClr val="FFF7D7"/>
          </a:solidFill>
          <a:ln w="12700">
            <a:solidFill>
              <a:srgbClr val="E0B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9" name="Oval 8"/>
          <p:cNvSpPr/>
          <p:nvPr/>
        </p:nvSpPr>
        <p:spPr>
          <a:xfrm>
            <a:off x="640080" y="1450918"/>
            <a:ext cx="310896" cy="310896"/>
          </a:xfrm>
          <a:prstGeom prst="ellipse">
            <a:avLst/>
          </a:prstGeom>
          <a:solidFill>
            <a:srgbClr val="C43D5B"/>
          </a:solidFill>
          <a:ln>
            <a:solidFill>
              <a:srgbClr val="C43D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sz="1200" b="1">
                <a:solidFill>
                  <a:srgbClr val="FFFFFF"/>
                </a:solidFill>
                <a:latin typeface="Aptos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3272" y="1405198"/>
            <a:ext cx="729623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A77028"/>
                </a:solidFill>
                <a:latin typeface="Aptos"/>
              </a:rPr>
              <a:t>DO THIS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3272" y="1597222"/>
            <a:ext cx="1791324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Fill public profile fields.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337560" y="1633798"/>
            <a:ext cx="530352" cy="228600"/>
          </a:xfrm>
          <a:prstGeom prst="rightArrow">
            <a:avLst/>
          </a:prstGeom>
          <a:solidFill>
            <a:srgbClr val="C43D5B"/>
          </a:solidFill>
          <a:ln>
            <a:solidFill>
              <a:srgbClr val="C43D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608" y="201168"/>
            <a:ext cx="11612880" cy="585216"/>
          </a:xfrm>
          <a:prstGeom prst="roundRect">
            <a:avLst>
              <a:gd name="adj" fmla="val 8000"/>
            </a:avLst>
          </a:prstGeom>
          <a:solidFill>
            <a:srgbClr val="FFFDF7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3" name="TextBox 2"/>
          <p:cNvSpPr txBox="1"/>
          <p:nvPr/>
        </p:nvSpPr>
        <p:spPr>
          <a:xfrm>
            <a:off x="512064" y="347472"/>
            <a:ext cx="801758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UnitDeck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5960" y="320040"/>
            <a:ext cx="2747483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Steps 13 to 15 | Upload profile images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08292" y="320040"/>
            <a:ext cx="604588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pPr algn="r"/>
            <a:r>
              <a:rPr sz="1200" b="1">
                <a:solidFill>
                  <a:srgbClr val="706B60"/>
                </a:solidFill>
                <a:latin typeface="Aptos"/>
              </a:rPr>
              <a:t>Profile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6032" y="896112"/>
            <a:ext cx="11686032" cy="566928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pic>
        <p:nvPicPr>
          <p:cNvPr id="7" name="Picture 6" descr="slide-07-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154356"/>
            <a:ext cx="11466576" cy="515279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30352" y="1318948"/>
            <a:ext cx="2971800" cy="1129284"/>
          </a:xfrm>
          <a:prstGeom prst="roundRect">
            <a:avLst>
              <a:gd name="adj" fmla="val 8000"/>
            </a:avLst>
          </a:prstGeom>
          <a:solidFill>
            <a:srgbClr val="FFF7D7"/>
          </a:solidFill>
          <a:ln w="12700">
            <a:solidFill>
              <a:srgbClr val="E0B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9" name="Oval 8"/>
          <p:cNvSpPr/>
          <p:nvPr/>
        </p:nvSpPr>
        <p:spPr>
          <a:xfrm>
            <a:off x="640080" y="1465252"/>
            <a:ext cx="310896" cy="310896"/>
          </a:xfrm>
          <a:prstGeom prst="ellipse">
            <a:avLst/>
          </a:prstGeom>
          <a:solidFill>
            <a:srgbClr val="C43D5B"/>
          </a:solidFill>
          <a:ln>
            <a:solidFill>
              <a:srgbClr val="C43D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sz="1200" b="1">
                <a:solidFill>
                  <a:srgbClr val="FFFFFF"/>
                </a:solidFill>
                <a:latin typeface="Aptos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3272" y="1419532"/>
            <a:ext cx="729623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A77028"/>
                </a:solidFill>
                <a:latin typeface="Aptos"/>
              </a:rPr>
              <a:t>DO THIS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3272" y="1611556"/>
            <a:ext cx="1963807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Upload photo, logo, cover.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337560" y="1648132"/>
            <a:ext cx="530352" cy="228600"/>
          </a:xfrm>
          <a:prstGeom prst="rightArrow">
            <a:avLst/>
          </a:prstGeom>
          <a:solidFill>
            <a:srgbClr val="C43D5B"/>
          </a:solidFill>
          <a:ln>
            <a:solidFill>
              <a:srgbClr val="C43D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6" name="TextBox 15"/>
          <p:cNvSpPr txBox="1"/>
          <p:nvPr/>
        </p:nvSpPr>
        <p:spPr>
          <a:xfrm>
            <a:off x="1033272" y="1855856"/>
            <a:ext cx="1724575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11231D"/>
                </a:solidFill>
                <a:latin typeface="Aptos"/>
              </a:rPr>
              <a:t>Use clear, real images.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608" y="201168"/>
            <a:ext cx="11612880" cy="585216"/>
          </a:xfrm>
          <a:prstGeom prst="roundRect">
            <a:avLst>
              <a:gd name="adj" fmla="val 8000"/>
            </a:avLst>
          </a:prstGeom>
          <a:solidFill>
            <a:srgbClr val="FFFDF7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3" name="TextBox 2"/>
          <p:cNvSpPr txBox="1"/>
          <p:nvPr/>
        </p:nvSpPr>
        <p:spPr>
          <a:xfrm>
            <a:off x="512064" y="347472"/>
            <a:ext cx="801758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UnitDeck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5960" y="320040"/>
            <a:ext cx="2545377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Steps 16 to 18 | Submit verification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08292" y="320040"/>
            <a:ext cx="604588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pPr algn="r"/>
            <a:r>
              <a:rPr sz="1200" b="1">
                <a:solidFill>
                  <a:srgbClr val="706B60"/>
                </a:solidFill>
                <a:latin typeface="Aptos"/>
              </a:rPr>
              <a:t>Profile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6032" y="896112"/>
            <a:ext cx="11686032" cy="566928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pic>
        <p:nvPicPr>
          <p:cNvPr id="7" name="Picture 6" descr="slide-08-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097023"/>
            <a:ext cx="11466576" cy="526745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30352" y="1261615"/>
            <a:ext cx="2971800" cy="658368"/>
          </a:xfrm>
          <a:prstGeom prst="roundRect">
            <a:avLst>
              <a:gd name="adj" fmla="val 8000"/>
            </a:avLst>
          </a:prstGeom>
          <a:solidFill>
            <a:srgbClr val="FFF7D7"/>
          </a:solidFill>
          <a:ln w="12700">
            <a:solidFill>
              <a:srgbClr val="E0B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9" name="Oval 8"/>
          <p:cNvSpPr/>
          <p:nvPr/>
        </p:nvSpPr>
        <p:spPr>
          <a:xfrm>
            <a:off x="640080" y="1407919"/>
            <a:ext cx="310896" cy="310896"/>
          </a:xfrm>
          <a:prstGeom prst="ellipse">
            <a:avLst/>
          </a:prstGeom>
          <a:solidFill>
            <a:srgbClr val="C43D5B"/>
          </a:solidFill>
          <a:ln>
            <a:solidFill>
              <a:srgbClr val="C43D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sz="1200" b="1">
                <a:solidFill>
                  <a:srgbClr val="FFFFFF"/>
                </a:solidFill>
                <a:latin typeface="Aptos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3272" y="1362199"/>
            <a:ext cx="729623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A77028"/>
                </a:solidFill>
                <a:latin typeface="Aptos"/>
              </a:rPr>
              <a:t>DO THIS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3272" y="1554223"/>
            <a:ext cx="1425455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Upload REN proof.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337560" y="1590799"/>
            <a:ext cx="530352" cy="228600"/>
          </a:xfrm>
          <a:prstGeom prst="rightArrow">
            <a:avLst/>
          </a:prstGeom>
          <a:solidFill>
            <a:srgbClr val="C43D5B"/>
          </a:solidFill>
          <a:ln>
            <a:solidFill>
              <a:srgbClr val="C43D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3" name="Rounded Rectangle 12"/>
          <p:cNvSpPr/>
          <p:nvPr/>
        </p:nvSpPr>
        <p:spPr>
          <a:xfrm>
            <a:off x="5888736" y="5184905"/>
            <a:ext cx="2971800" cy="658368"/>
          </a:xfrm>
          <a:prstGeom prst="roundRect">
            <a:avLst>
              <a:gd name="adj" fmla="val 8000"/>
            </a:avLst>
          </a:prstGeom>
          <a:solidFill>
            <a:srgbClr val="E9F7EF"/>
          </a:solidFill>
          <a:ln w="12700">
            <a:solidFill>
              <a:srgbClr val="A9D9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5" name="TextBox 14"/>
          <p:cNvSpPr txBox="1"/>
          <p:nvPr/>
        </p:nvSpPr>
        <p:spPr>
          <a:xfrm>
            <a:off x="6231636" y="5282501"/>
            <a:ext cx="660822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A77028"/>
                </a:solidFill>
                <a:latin typeface="Aptos"/>
              </a:rPr>
              <a:t>CHECK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04204" y="5504945"/>
            <a:ext cx="2028889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 dirty="0">
                <a:solidFill>
                  <a:srgbClr val="11231D"/>
                </a:solidFill>
                <a:latin typeface="Aptos"/>
              </a:rPr>
              <a:t>Submit and wait for review.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608" y="201168"/>
            <a:ext cx="11612880" cy="585216"/>
          </a:xfrm>
          <a:prstGeom prst="roundRect">
            <a:avLst>
              <a:gd name="adj" fmla="val 8000"/>
            </a:avLst>
          </a:prstGeom>
          <a:solidFill>
            <a:srgbClr val="FFFDF7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3" name="TextBox 2"/>
          <p:cNvSpPr txBox="1"/>
          <p:nvPr/>
        </p:nvSpPr>
        <p:spPr>
          <a:xfrm>
            <a:off x="512064" y="347472"/>
            <a:ext cx="801758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UnitDeck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5960" y="320040"/>
            <a:ext cx="1738361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Step 19 | Manage areas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64525" y="320040"/>
            <a:ext cx="548355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pPr algn="r"/>
            <a:r>
              <a:rPr sz="1200" b="1">
                <a:solidFill>
                  <a:srgbClr val="706B60"/>
                </a:solidFill>
                <a:latin typeface="Aptos"/>
              </a:rPr>
              <a:t>Areas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6032" y="896112"/>
            <a:ext cx="11686032" cy="566928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DDD8C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pic>
        <p:nvPicPr>
          <p:cNvPr id="7" name="Picture 6" descr="slide-09-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129273"/>
            <a:ext cx="11466576" cy="520295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30352" y="1293865"/>
            <a:ext cx="2971800" cy="658368"/>
          </a:xfrm>
          <a:prstGeom prst="roundRect">
            <a:avLst>
              <a:gd name="adj" fmla="val 8000"/>
            </a:avLst>
          </a:prstGeom>
          <a:solidFill>
            <a:srgbClr val="FFF7D7"/>
          </a:solidFill>
          <a:ln w="12700">
            <a:solidFill>
              <a:srgbClr val="E0B8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10" name="TextBox 9"/>
          <p:cNvSpPr txBox="1"/>
          <p:nvPr/>
        </p:nvSpPr>
        <p:spPr>
          <a:xfrm>
            <a:off x="1033272" y="1394449"/>
            <a:ext cx="729623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A77028"/>
                </a:solidFill>
                <a:latin typeface="Aptos"/>
              </a:rPr>
              <a:t>DO THIS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3272" y="1586473"/>
            <a:ext cx="1556260" cy="258532"/>
          </a:xfrm>
          <a:prstGeom prst="rect">
            <a:avLst/>
          </a:prstGeom>
          <a:noFill/>
        </p:spPr>
        <p:txBody>
          <a:bodyPr wrap="none" lIns="73152" tIns="36576" rIns="73152" bIns="36576" anchor="t">
            <a:spAutoFit/>
          </a:bodyPr>
          <a:lstStyle/>
          <a:p>
            <a:r>
              <a:rPr sz="1200" b="1">
                <a:solidFill>
                  <a:srgbClr val="11231D"/>
                </a:solidFill>
                <a:latin typeface="Aptos"/>
              </a:rPr>
              <a:t>Click Manage areas.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337560" y="1623049"/>
            <a:ext cx="530352" cy="228600"/>
          </a:xfrm>
          <a:prstGeom prst="rightArrow">
            <a:avLst/>
          </a:prstGeom>
          <a:solidFill>
            <a:srgbClr val="C43D5B"/>
          </a:solidFill>
          <a:ln>
            <a:solidFill>
              <a:srgbClr val="C43D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726</Words>
  <Application>Microsoft Office PowerPoint</Application>
  <PresentationFormat>Widescreen</PresentationFormat>
  <Paragraphs>189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Chin Mun Fong</dc:creator>
  <cp:keywords/>
  <dc:description>generated using python-pptx</dc:description>
  <cp:lastModifiedBy>wang kin</cp:lastModifiedBy>
  <cp:revision>3</cp:revision>
  <dcterms:created xsi:type="dcterms:W3CDTF">2013-01-27T09:14:16Z</dcterms:created>
  <dcterms:modified xsi:type="dcterms:W3CDTF">2026-06-24T16:39:22Z</dcterms:modified>
  <cp:category/>
</cp:coreProperties>
</file>